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587" r:id="rId4"/>
    <p:sldId id="1233" r:id="rId5"/>
    <p:sldId id="1350" r:id="rId6"/>
    <p:sldId id="1351" r:id="rId7"/>
    <p:sldId id="1352" r:id="rId8"/>
    <p:sldId id="1375" r:id="rId9"/>
    <p:sldId id="1409" r:id="rId10"/>
    <p:sldId id="1399" r:id="rId11"/>
    <p:sldId id="1410" r:id="rId12"/>
    <p:sldId id="1400" r:id="rId13"/>
    <p:sldId id="1402" r:id="rId14"/>
    <p:sldId id="1403" r:id="rId15"/>
    <p:sldId id="1411" r:id="rId16"/>
    <p:sldId id="1412" r:id="rId17"/>
    <p:sldId id="1404" r:id="rId18"/>
    <p:sldId id="1413" r:id="rId19"/>
    <p:sldId id="1405" r:id="rId20"/>
    <p:sldId id="1414" r:id="rId21"/>
    <p:sldId id="1406" r:id="rId22"/>
    <p:sldId id="1415" r:id="rId23"/>
    <p:sldId id="1416" r:id="rId24"/>
    <p:sldId id="1407" r:id="rId25"/>
    <p:sldId id="1419" r:id="rId26"/>
    <p:sldId id="1417" r:id="rId27"/>
    <p:sldId id="1420" r:id="rId28"/>
    <p:sldId id="1401" r:id="rId29"/>
    <p:sldId id="1422" r:id="rId3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9900"/>
    <a:srgbClr val="008000"/>
    <a:srgbClr val="FF0000"/>
    <a:srgbClr val="000000"/>
    <a:srgbClr val="FFCC00"/>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84"/>
    <p:restoredTop sz="94652"/>
  </p:normalViewPr>
  <p:slideViewPr>
    <p:cSldViewPr showGuides="1">
      <p:cViewPr varScale="1">
        <p:scale>
          <a:sx n="66" d="100"/>
          <a:sy n="66" d="100"/>
        </p:scale>
        <p:origin x="12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972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37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371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88E30640-26DB-4604-80FC-4903F822AB0F}"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314" name="Rectangle 2"/>
          <p:cNvSpPr>
            <a:spLocks noGrp="1" noRot="1" noChangeArrowheads="1"/>
          </p:cNvSpPr>
          <p:nvPr>
            <p:ph type="ctrTitle"/>
          </p:nvPr>
        </p:nvSpPr>
        <p:spPr>
          <a:xfrm>
            <a:off x="685800" y="1981200"/>
            <a:ext cx="77724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13315" name="Rectangle 3"/>
          <p:cNvSpPr>
            <a:spLocks noGrp="1" noRot="1" noChangeArrowheads="1"/>
          </p:cNvSpPr>
          <p:nvPr>
            <p:ph type="subTitle" idx="1"/>
          </p:nvPr>
        </p:nvSpPr>
        <p:spPr>
          <a:xfrm>
            <a:off x="1371600" y="3581400"/>
            <a:ext cx="6400800" cy="1752600"/>
          </a:xfrm>
        </p:spPr>
        <p:txBody>
          <a:bodyPr/>
          <a:lstStyle>
            <a:lvl1pPr marL="0" indent="0" algn="ctr">
              <a:buFont typeface="Wingdings 2" panose="05020102010507070707" pitchFamily="18" charset="2"/>
              <a:buNone/>
              <a:defRPr/>
            </a:lvl1pPr>
          </a:lstStyle>
          <a:p>
            <a:pPr fontAlgn="base"/>
            <a:r>
              <a:rPr lang="zh-CN" altLang="en-US" strike="noStrike" noProof="1"/>
              <a:t>单击此处编辑母版副标题样式</a:t>
            </a:r>
            <a:endParaRPr lang="zh-CN" altLang="en-US" strike="noStrike" noProof="1"/>
          </a:p>
        </p:txBody>
      </p:sp>
      <p:sp>
        <p:nvSpPr>
          <p:cNvPr id="7"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AE48DCA-E810-4641-9E28-7982CBA3CC5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DFFD927-A19F-43CE-9ABE-85D3BC0B0AD7}"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7"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228600"/>
            <a:ext cx="6253163" cy="58705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18"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noRot="1"/>
          </p:cNvSpPr>
          <p:nvPr>
            <p:ph type="title"/>
          </p:nvPr>
        </p:nvSpPr>
        <p:spPr>
          <a:xfrm>
            <a:off x="301625" y="228600"/>
            <a:ext cx="854075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noRot="1"/>
          </p:cNvSpPr>
          <p:nvPr>
            <p:ph type="body"/>
          </p:nvPr>
        </p:nvSpPr>
        <p:spPr>
          <a:xfrm>
            <a:off x="301625" y="1600200"/>
            <a:ext cx="8540750" cy="44989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2292" name="Rectangle 4"/>
          <p:cNvSpPr>
            <a:spLocks noGrp="1" noChangeArrowheads="1"/>
          </p:cNvSpPr>
          <p:nvPr>
            <p:ph type="dt" sz="half" idx="2"/>
          </p:nvPr>
        </p:nvSpPr>
        <p:spPr bwMode="auto">
          <a:xfrm>
            <a:off x="301625" y="6245225"/>
            <a:ext cx="2289175" cy="476250"/>
          </a:xfrm>
          <a:prstGeom prst="rect">
            <a:avLst/>
          </a:prstGeom>
          <a:noFill/>
          <a:ln w="9525">
            <a:noFill/>
            <a:miter lim="800000"/>
          </a:ln>
          <a:effectLst/>
        </p:spPr>
        <p:txBody>
          <a:bodyPr vert="horz" wrap="square" lIns="91440" tIns="45720" rIns="91440" bIns="45720" numCol="1" anchor="t" anchorCtr="0" compatLnSpc="1"/>
          <a:lstStyle>
            <a:lvl1pPr>
              <a:defRPr sz="14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3"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4" name="Rectangle 6"/>
          <p:cNvSpPr>
            <a:spLocks noGrp="1" noChangeArrowheads="1"/>
          </p:cNvSpPr>
          <p:nvPr>
            <p:ph type="sldNum" sz="quarter" idx="4"/>
          </p:nvPr>
        </p:nvSpPr>
        <p:spPr bwMode="auto">
          <a:xfrm>
            <a:off x="6553200"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2" panose="05020102010507070707" pitchFamily="18"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2" panose="05020102010507070707" pitchFamily="18"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image" Target="../media/image18.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8" name="Rectangle 4"/>
          <p:cNvSpPr>
            <a:spLocks noGrp="1"/>
          </p:cNvSpPr>
          <p:nvPr>
            <p:ph type="dt" sz="half" idx="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buFont typeface="Wingdings 2" panose="05020102010507070707" pitchFamily="18" charset="2"/>
              <a:buChar char="•"/>
            </a:pPr>
            <a:fld id="{BB962C8B-B14F-4D97-AF65-F5344CB8AC3E}" type="datetime1">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4099" name="Rectangle 6"/>
          <p:cNvSpPr>
            <a:spLocks noGrp="1"/>
          </p:cNvSpPr>
          <p:nvPr>
            <p:ph type="sldNum" sz="quarter" idx="4"/>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buFont typeface="Wingdings 2" panose="05020102010507070707" pitchFamily="18" charset="2"/>
              <a:buChar char="•"/>
            </a:pPr>
            <a:fld id="{9A0DB2DC-4C9A-4742-B13C-FB6460FD3503}" type="slidenum">
              <a:rPr lang="en-US" altLang="zh-CN" sz="1400" b="0" dirty="0">
                <a:latin typeface="Arial" panose="020B0604020202020204" pitchFamily="34" charset="0"/>
              </a:rPr>
            </a:fld>
            <a:endParaRPr lang="en-US" altLang="zh-CN" sz="1400" b="0" dirty="0">
              <a:latin typeface="Arial" panose="020B0604020202020204" pitchFamily="34" charset="0"/>
            </a:endParaRPr>
          </a:p>
        </p:txBody>
      </p:sp>
      <p:sp>
        <p:nvSpPr>
          <p:cNvPr id="4100" name="Rectangle 2"/>
          <p:cNvSpPr>
            <a:spLocks noGrp="1" noRot="1"/>
          </p:cNvSpPr>
          <p:nvPr>
            <p:ph type="ctrTitle"/>
          </p:nvPr>
        </p:nvSpPr>
        <p:spPr>
          <a:xfrm>
            <a:off x="684213" y="333375"/>
            <a:ext cx="7772400" cy="4238625"/>
          </a:xfrm>
        </p:spPr>
        <p:txBody>
          <a:bodyPr wrap="square" lIns="91440" tIns="45720" rIns="91440" bIns="45720" anchor="ctr"/>
          <a:p>
            <a:pPr algn="l" eaLnBrk="1" hangingPunct="1"/>
            <a:r>
              <a:rPr lang="zh-CN" altLang="en-US" sz="8000" b="1" dirty="0">
                <a:solidFill>
                  <a:srgbClr val="FF0000"/>
                </a:solidFill>
                <a:latin typeface="黑体" panose="02010609060101010101" pitchFamily="49" charset="-122"/>
                <a:ea typeface="黑体" panose="02010609060101010101" pitchFamily="49" charset="-122"/>
                <a:cs typeface="+mj-cs"/>
              </a:rPr>
              <a:t>第</a:t>
            </a:r>
            <a:r>
              <a:rPr lang="en-US" altLang="zh-CN" sz="8000" b="1" dirty="0">
                <a:solidFill>
                  <a:srgbClr val="FF0000"/>
                </a:solidFill>
                <a:latin typeface="黑体" panose="02010609060101010101" pitchFamily="49" charset="-122"/>
                <a:ea typeface="黑体" panose="02010609060101010101" pitchFamily="49" charset="-122"/>
                <a:cs typeface="+mj-cs"/>
              </a:rPr>
              <a:t>5</a:t>
            </a:r>
            <a:r>
              <a:rPr lang="zh-CN" altLang="en-US" sz="8000" b="1" dirty="0">
                <a:solidFill>
                  <a:srgbClr val="FF0000"/>
                </a:solidFill>
                <a:latin typeface="黑体" panose="02010609060101010101" pitchFamily="49" charset="-122"/>
                <a:ea typeface="黑体" panose="02010609060101010101" pitchFamily="49" charset="-122"/>
                <a:cs typeface="+mj-cs"/>
              </a:rPr>
              <a:t>章</a:t>
            </a:r>
            <a:br>
              <a:rPr lang="en-US" altLang="zh-CN" sz="8000" b="1" dirty="0">
                <a:solidFill>
                  <a:srgbClr val="FF0000"/>
                </a:solidFill>
                <a:latin typeface="黑体" panose="02010609060101010101" pitchFamily="49" charset="-122"/>
                <a:ea typeface="黑体" panose="02010609060101010101" pitchFamily="49" charset="-122"/>
                <a:cs typeface="+mj-cs"/>
              </a:rPr>
            </a:br>
            <a:r>
              <a:rPr lang="en-US" altLang="zh-CN" sz="5400" b="1" dirty="0">
                <a:solidFill>
                  <a:srgbClr val="009900"/>
                </a:solidFill>
                <a:latin typeface="黑体" panose="02010609060101010101" pitchFamily="49" charset="-122"/>
                <a:ea typeface="黑体" panose="02010609060101010101" pitchFamily="49" charset="-122"/>
                <a:cs typeface="+mj-cs"/>
              </a:rPr>
              <a:t>高</a:t>
            </a:r>
            <a:r>
              <a:rPr lang="zh-CN" altLang="en-US" sz="5400" b="1" dirty="0">
                <a:solidFill>
                  <a:srgbClr val="009900"/>
                </a:solidFill>
                <a:latin typeface="黑体" panose="02010609060101010101" pitchFamily="49" charset="-122"/>
                <a:ea typeface="黑体" panose="02010609060101010101" pitchFamily="49" charset="-122"/>
                <a:cs typeface="+mj-cs"/>
              </a:rPr>
              <a:t>级</a:t>
            </a:r>
            <a:r>
              <a:rPr lang="zh-CN" altLang="en-US" sz="6000" b="1" dirty="0">
                <a:solidFill>
                  <a:srgbClr val="008000"/>
                </a:solidFill>
                <a:latin typeface="黑体" panose="02010609060101010101" pitchFamily="49" charset="-122"/>
                <a:ea typeface="黑体" panose="02010609060101010101" pitchFamily="49" charset="-122"/>
                <a:cs typeface="+mj-cs"/>
              </a:rPr>
              <a:t>加密标准（</a:t>
            </a:r>
            <a:r>
              <a:rPr lang="en-US" altLang="zh-CN" sz="6000" b="1" dirty="0">
                <a:solidFill>
                  <a:srgbClr val="008000"/>
                </a:solidFill>
                <a:latin typeface="黑体" panose="02010609060101010101" pitchFamily="49" charset="-122"/>
                <a:ea typeface="黑体" panose="02010609060101010101" pitchFamily="49" charset="-122"/>
                <a:cs typeface="+mj-cs"/>
              </a:rPr>
              <a:t>AES</a:t>
            </a:r>
            <a:r>
              <a:rPr lang="zh-CN" altLang="en-US" sz="6000" b="1" dirty="0">
                <a:solidFill>
                  <a:srgbClr val="008000"/>
                </a:solidFill>
                <a:latin typeface="黑体" panose="02010609060101010101" pitchFamily="49" charset="-122"/>
                <a:ea typeface="黑体" panose="02010609060101010101" pitchFamily="49" charset="-122"/>
                <a:cs typeface="+mj-cs"/>
              </a:rPr>
              <a:t>）</a:t>
            </a:r>
            <a:endParaRPr lang="zh-CN" altLang="en-US" sz="6000" b="1" dirty="0">
              <a:solidFill>
                <a:srgbClr val="008000"/>
              </a:solidFill>
              <a:latin typeface="黑体" panose="02010609060101010101" pitchFamily="49" charset="-122"/>
              <a:ea typeface="黑体" panose="02010609060101010101" pitchFamily="49"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29235" y="43180"/>
            <a:ext cx="8738235" cy="6771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黑体" panose="02010609060101010101" pitchFamily="49" charset="-122"/>
                <a:ea typeface="黑体" panose="02010609060101010101" pitchFamily="49" charset="-122"/>
              </a:rPr>
              <a:t>每一个轮的结构</a:t>
            </a:r>
            <a:endParaRPr lang="zh-CN" altLang="en-US">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p>
            <a:r>
              <a:rPr lang="zh-CN" altLang="en-US" dirty="0">
                <a:solidFill>
                  <a:srgbClr val="000066"/>
                </a:solidFill>
                <a:latin typeface="黑体" panose="02010609060101010101" pitchFamily="49" charset="-122"/>
                <a:ea typeface="黑体" panose="02010609060101010101" pitchFamily="49" charset="-122"/>
                <a:sym typeface="+mn-ea"/>
              </a:rPr>
              <a:t>除最后一轮外，每一轮都使用四个可逆的转换（轮函数）。最后这个轮仅有三个转换</a:t>
            </a:r>
            <a:endParaRPr lang="zh-CN" altLang="en-US" sz="4000" dirty="0">
              <a:solidFill>
                <a:srgbClr val="FFFF00"/>
              </a:solidFill>
              <a:latin typeface="黑体" panose="02010609060101010101" pitchFamily="49" charset="-122"/>
              <a:ea typeface="黑体" panose="02010609060101010101" pitchFamily="49" charset="-122"/>
              <a:sym typeface="+mn-ea"/>
            </a:endParaRPr>
          </a:p>
          <a:p>
            <a:endParaRPr lang="zh-CN" altLang="en-US">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FFFF00"/>
                </a:solidFill>
                <a:latin typeface="黑体" panose="02010609060101010101" pitchFamily="49" charset="-122"/>
                <a:ea typeface="黑体" panose="02010609060101010101" pitchFamily="49" charset="-122"/>
                <a:sym typeface="+mn-ea"/>
              </a:rPr>
              <a:t>轮函数</a:t>
            </a:r>
            <a:endParaRPr lang="zh-CN" altLang="en-US" dirty="0">
              <a:solidFill>
                <a:srgbClr val="FFFF00"/>
              </a:solidFill>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p:txBody>
          <a:bodyPr/>
          <a:p>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转换（轮函数）由4个不同的计算部件组成，分别是：</a:t>
            </a:r>
            <a:r>
              <a:rPr lang="zh-CN" altLang="en-US" dirty="0">
                <a:solidFill>
                  <a:srgbClr val="C00000"/>
                </a:solidFill>
                <a:latin typeface="黑体" panose="02010609060101010101" pitchFamily="49" charset="-122"/>
                <a:ea typeface="黑体" panose="02010609060101010101" pitchFamily="49" charset="-122"/>
                <a:sym typeface="+mn-ea"/>
              </a:rPr>
              <a:t>字节代换（</a:t>
            </a:r>
            <a:r>
              <a:rPr lang="en-US" altLang="zh-CN" dirty="0">
                <a:solidFill>
                  <a:srgbClr val="C00000"/>
                </a:solidFill>
                <a:latin typeface="黑体" panose="02010609060101010101" pitchFamily="49" charset="-122"/>
                <a:ea typeface="黑体" panose="02010609060101010101" pitchFamily="49" charset="-122"/>
                <a:sym typeface="+mn-ea"/>
              </a:rPr>
              <a:t>ByteSub）</a:t>
            </a:r>
            <a:r>
              <a:rPr lang="en-US" altLang="zh-CN" dirty="0">
                <a:solidFill>
                  <a:srgbClr val="000066"/>
                </a:solidFill>
                <a:latin typeface="黑体" panose="02010609060101010101" pitchFamily="49" charset="-122"/>
                <a:ea typeface="黑体" panose="02010609060101010101" pitchFamily="49" charset="-122"/>
                <a:sym typeface="+mn-ea"/>
              </a:rPr>
              <a:t>、</a:t>
            </a:r>
            <a:r>
              <a:rPr lang="zh-CN" altLang="en-US" dirty="0">
                <a:solidFill>
                  <a:srgbClr val="FFFF00"/>
                </a:solidFill>
                <a:latin typeface="黑体" panose="02010609060101010101" pitchFamily="49" charset="-122"/>
                <a:ea typeface="黑体" panose="02010609060101010101" pitchFamily="49" charset="-122"/>
                <a:sym typeface="+mn-ea"/>
              </a:rPr>
              <a:t>行移位（</a:t>
            </a:r>
            <a:r>
              <a:rPr lang="en-US" altLang="zh-CN" dirty="0">
                <a:solidFill>
                  <a:srgbClr val="FFFF00"/>
                </a:solidFill>
                <a:latin typeface="黑体" panose="02010609060101010101" pitchFamily="49" charset="-122"/>
                <a:ea typeface="黑体" panose="02010609060101010101" pitchFamily="49" charset="-122"/>
                <a:sym typeface="+mn-ea"/>
              </a:rPr>
              <a:t>ShiftRow）</a:t>
            </a:r>
            <a:r>
              <a:rPr lang="en-US" altLang="zh-CN" dirty="0">
                <a:solidFill>
                  <a:srgbClr val="000066"/>
                </a:solidFill>
                <a:latin typeface="黑体" panose="02010609060101010101" pitchFamily="49" charset="-122"/>
                <a:ea typeface="黑体" panose="02010609060101010101" pitchFamily="49" charset="-122"/>
                <a:sym typeface="+mn-ea"/>
              </a:rPr>
              <a:t>、</a:t>
            </a:r>
            <a:r>
              <a:rPr lang="zh-CN" altLang="en-US" dirty="0">
                <a:solidFill>
                  <a:srgbClr val="C00000"/>
                </a:solidFill>
                <a:latin typeface="黑体" panose="02010609060101010101" pitchFamily="49" charset="-122"/>
                <a:ea typeface="黑体" panose="02010609060101010101" pitchFamily="49" charset="-122"/>
                <a:sym typeface="+mn-ea"/>
              </a:rPr>
              <a:t>列混合（</a:t>
            </a:r>
            <a:r>
              <a:rPr lang="en-US" altLang="zh-CN" dirty="0">
                <a:solidFill>
                  <a:srgbClr val="C00000"/>
                </a:solidFill>
                <a:latin typeface="黑体" panose="02010609060101010101" pitchFamily="49" charset="-122"/>
                <a:ea typeface="黑体" panose="02010609060101010101" pitchFamily="49" charset="-122"/>
                <a:sym typeface="+mn-ea"/>
              </a:rPr>
              <a:t>MixColumn）</a:t>
            </a:r>
            <a:r>
              <a:rPr lang="en-US" altLang="zh-CN" dirty="0">
                <a:solidFill>
                  <a:srgbClr val="000066"/>
                </a:solidFill>
                <a:latin typeface="黑体" panose="02010609060101010101" pitchFamily="49" charset="-122"/>
                <a:ea typeface="黑体" panose="02010609060101010101" pitchFamily="49" charset="-122"/>
                <a:sym typeface="+mn-ea"/>
              </a:rPr>
              <a:t>、</a:t>
            </a:r>
            <a:r>
              <a:rPr lang="zh-CN" altLang="en-US" dirty="0">
                <a:solidFill>
                  <a:srgbClr val="FFFF00"/>
                </a:solidFill>
                <a:latin typeface="黑体" panose="02010609060101010101" pitchFamily="49" charset="-122"/>
                <a:ea typeface="黑体" panose="02010609060101010101" pitchFamily="49" charset="-122"/>
                <a:sym typeface="+mn-ea"/>
              </a:rPr>
              <a:t>密钥加（</a:t>
            </a:r>
            <a:r>
              <a:rPr lang="en-US" altLang="zh-CN" dirty="0">
                <a:solidFill>
                  <a:srgbClr val="FFFF00"/>
                </a:solidFill>
                <a:latin typeface="黑体" panose="02010609060101010101" pitchFamily="49" charset="-122"/>
                <a:ea typeface="黑体" panose="02010609060101010101" pitchFamily="49" charset="-122"/>
                <a:sym typeface="+mn-ea"/>
              </a:rPr>
              <a:t>AddRoundKey</a:t>
            </a:r>
            <a:r>
              <a:rPr lang="en-US" altLang="zh-CN" dirty="0">
                <a:solidFill>
                  <a:srgbClr val="000066"/>
                </a:solidFill>
                <a:latin typeface="黑体" panose="02010609060101010101" pitchFamily="49" charset="-122"/>
                <a:ea typeface="黑体" panose="02010609060101010101" pitchFamily="49" charset="-122"/>
                <a:sym typeface="+mn-ea"/>
              </a:rPr>
              <a:t>）。</a:t>
            </a:r>
            <a:endParaRPr lang="en-US" altLang="zh-CN" dirty="0">
              <a:solidFill>
                <a:srgbClr val="000066"/>
              </a:solidFill>
              <a:latin typeface="黑体" panose="02010609060101010101" pitchFamily="49" charset="-122"/>
              <a:ea typeface="黑体" panose="02010609060101010101" pitchFamily="49" charset="-122"/>
              <a:cs typeface="+mn-cs"/>
              <a:sym typeface="+mn-ea"/>
            </a:endParaRPr>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C00000"/>
                </a:solidFill>
                <a:latin typeface="黑体" panose="02010609060101010101" pitchFamily="49" charset="-122"/>
                <a:ea typeface="黑体" panose="02010609060101010101" pitchFamily="49" charset="-122"/>
                <a:sym typeface="+mn-ea"/>
              </a:rPr>
              <a:t>字节代换（</a:t>
            </a:r>
            <a:r>
              <a:rPr lang="en-US" altLang="zh-CN" dirty="0">
                <a:solidFill>
                  <a:srgbClr val="C00000"/>
                </a:solidFill>
                <a:latin typeface="黑体" panose="02010609060101010101" pitchFamily="49" charset="-122"/>
                <a:ea typeface="黑体" panose="02010609060101010101" pitchFamily="49" charset="-122"/>
                <a:sym typeface="+mn-ea"/>
              </a:rPr>
              <a:t>ByteSub）</a:t>
            </a:r>
            <a:endParaRPr lang="zh-CN" altLang="en-US"/>
          </a:p>
        </p:txBody>
      </p:sp>
      <p:sp>
        <p:nvSpPr>
          <p:cNvPr id="3" name="内容占位符 2"/>
          <p:cNvSpPr>
            <a:spLocks noGrp="1"/>
          </p:cNvSpPr>
          <p:nvPr>
            <p:ph idx="1"/>
          </p:nvPr>
        </p:nvSpPr>
        <p:spPr/>
        <p:txBody>
          <a:bodyPr/>
          <a:p>
            <a:r>
              <a:rPr lang="zh-CN" altLang="en-US" sz="4000">
                <a:solidFill>
                  <a:srgbClr val="FFFF00"/>
                </a:solidFill>
                <a:latin typeface="黑体" panose="02010609060101010101" pitchFamily="49" charset="-122"/>
                <a:ea typeface="黑体" panose="02010609060101010101" pitchFamily="49" charset="-122"/>
              </a:rPr>
              <a:t>图</a:t>
            </a:r>
            <a:r>
              <a:rPr lang="en-US" altLang="zh-CN" sz="4000">
                <a:solidFill>
                  <a:srgbClr val="FFFF00"/>
                </a:solidFill>
                <a:latin typeface="黑体" panose="02010609060101010101" pitchFamily="49" charset="-122"/>
                <a:ea typeface="黑体" panose="02010609060101010101" pitchFamily="49" charset="-122"/>
              </a:rPr>
              <a:t>7-6 </a:t>
            </a:r>
            <a:r>
              <a:rPr lang="zh-CN" altLang="en-US" sz="4000" dirty="0">
                <a:solidFill>
                  <a:srgbClr val="FFFF00"/>
                </a:solidFill>
                <a:latin typeface="黑体" panose="02010609060101010101" pitchFamily="49" charset="-122"/>
                <a:ea typeface="黑体" panose="02010609060101010101" pitchFamily="49" charset="-122"/>
                <a:sym typeface="+mn-ea"/>
              </a:rPr>
              <a:t>字节代换转换</a:t>
            </a:r>
            <a:endParaRPr lang="zh-CN" altLang="en-US" sz="4000" dirty="0">
              <a:solidFill>
                <a:srgbClr val="FFFF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178435" y="1156335"/>
            <a:ext cx="8890000" cy="4225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54965" y="-2540"/>
            <a:ext cx="8487410" cy="6102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0990" y="-45720"/>
            <a:ext cx="8541385" cy="6144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FFFF00"/>
                </a:solidFill>
                <a:latin typeface="黑体" panose="02010609060101010101" pitchFamily="49" charset="-122"/>
                <a:ea typeface="黑体" panose="02010609060101010101" pitchFamily="49" charset="-122"/>
                <a:sym typeface="+mn-ea"/>
              </a:rPr>
              <a:t>行移位（</a:t>
            </a:r>
            <a:r>
              <a:rPr lang="en-US" altLang="zh-CN" dirty="0">
                <a:solidFill>
                  <a:srgbClr val="FFFF00"/>
                </a:solidFill>
                <a:latin typeface="黑体" panose="02010609060101010101" pitchFamily="49" charset="-122"/>
                <a:ea typeface="黑体" panose="02010609060101010101" pitchFamily="49" charset="-122"/>
                <a:sym typeface="+mn-ea"/>
              </a:rPr>
              <a:t>ShiftRow）</a:t>
            </a:r>
            <a:endParaRPr lang="zh-CN" altLang="en-US"/>
          </a:p>
        </p:txBody>
      </p:sp>
      <p:sp>
        <p:nvSpPr>
          <p:cNvPr id="3" name="内容占位符 2"/>
          <p:cNvSpPr>
            <a:spLocks noGrp="1"/>
          </p:cNvSpPr>
          <p:nvPr>
            <p:ph idx="1"/>
          </p:nvPr>
        </p:nvSpPr>
        <p:spPr/>
        <p:txBody>
          <a:bodyPr/>
          <a:p>
            <a:r>
              <a:rPr lang="zh-CN" altLang="en-US" sz="4000">
                <a:solidFill>
                  <a:srgbClr val="FFFF00"/>
                </a:solidFill>
                <a:latin typeface="黑体" panose="02010609060101010101" pitchFamily="49" charset="-122"/>
                <a:ea typeface="黑体" panose="02010609060101010101" pitchFamily="49" charset="-122"/>
              </a:rPr>
              <a:t>图</a:t>
            </a:r>
            <a:r>
              <a:rPr lang="en-US" altLang="zh-CN" sz="4000">
                <a:solidFill>
                  <a:srgbClr val="FFFF00"/>
                </a:solidFill>
                <a:latin typeface="黑体" panose="02010609060101010101" pitchFamily="49" charset="-122"/>
                <a:ea typeface="黑体" panose="02010609060101010101" pitchFamily="49" charset="-122"/>
              </a:rPr>
              <a:t>7-9 </a:t>
            </a:r>
            <a:r>
              <a:rPr lang="zh-CN" altLang="en-US" sz="4000" dirty="0">
                <a:solidFill>
                  <a:srgbClr val="FFFF00"/>
                </a:solidFill>
                <a:latin typeface="黑体" panose="02010609060101010101" pitchFamily="49" charset="-122"/>
                <a:ea typeface="黑体" panose="02010609060101010101" pitchFamily="49" charset="-122"/>
                <a:sym typeface="+mn-ea"/>
              </a:rPr>
              <a:t>行移位转换</a:t>
            </a:r>
            <a:endParaRPr lang="zh-CN" altLang="en-US" sz="4000" dirty="0">
              <a:solidFill>
                <a:srgbClr val="FFFF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301625" y="1307465"/>
            <a:ext cx="8582025" cy="4622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807085" y="228600"/>
            <a:ext cx="7803515" cy="320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C00000"/>
                </a:solidFill>
                <a:latin typeface="黑体" panose="02010609060101010101" pitchFamily="49" charset="-122"/>
                <a:ea typeface="黑体" panose="02010609060101010101" pitchFamily="49" charset="-122"/>
                <a:sym typeface="+mn-ea"/>
              </a:rPr>
              <a:t>列混合（</a:t>
            </a:r>
            <a:r>
              <a:rPr lang="en-US" altLang="zh-CN" dirty="0">
                <a:solidFill>
                  <a:srgbClr val="C00000"/>
                </a:solidFill>
                <a:latin typeface="黑体" panose="02010609060101010101" pitchFamily="49" charset="-122"/>
                <a:ea typeface="黑体" panose="02010609060101010101" pitchFamily="49" charset="-122"/>
                <a:sym typeface="+mn-ea"/>
              </a:rPr>
              <a:t>MixColumn）</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9210" y="1295400"/>
            <a:ext cx="9085580" cy="5066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228600"/>
            <a:ext cx="8540750" cy="42627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noRot="1"/>
          </p:cNvSpPr>
          <p:nvPr>
            <p:ph type="title"/>
          </p:nvPr>
        </p:nvSpPr>
        <p:spPr/>
        <p:txBody>
          <a:bodyPr wrap="square" lIns="91440" tIns="45720" rIns="91440" bIns="45720" anchor="ctr"/>
          <a:p>
            <a:pPr algn="l"/>
            <a:r>
              <a:rPr lang="zh-CN" altLang="en-US" dirty="0">
                <a:latin typeface="黑体" panose="02010609060101010101" pitchFamily="49" charset="-122"/>
                <a:ea typeface="黑体" panose="02010609060101010101" pitchFamily="49" charset="-122"/>
              </a:rPr>
              <a:t>目标</a:t>
            </a:r>
            <a:endParaRPr lang="zh-CN" altLang="en-US" dirty="0">
              <a:latin typeface="黑体" panose="02010609060101010101" pitchFamily="49" charset="-122"/>
              <a:ea typeface="黑体" panose="02010609060101010101" pitchFamily="49" charset="-122"/>
            </a:endParaRPr>
          </a:p>
        </p:txBody>
      </p:sp>
      <p:sp>
        <p:nvSpPr>
          <p:cNvPr id="5122" name="内容占位符 2"/>
          <p:cNvSpPr>
            <a:spLocks noGrp="1" noRot="1"/>
          </p:cNvSpPr>
          <p:nvPr>
            <p:ph idx="1"/>
          </p:nvPr>
        </p:nvSpPr>
        <p:spPr/>
        <p:txBody>
          <a:bodyPr wrap="square" lIns="91440" tIns="45720" rIns="91440" bIns="45720" anchor="t"/>
          <a:p>
            <a:pPr>
              <a:buFont typeface="Wingdings" panose="05000000000000000000" charset="0"/>
              <a:buChar char=""/>
            </a:pPr>
            <a:r>
              <a:rPr lang="en-US" altLang="zh-CN" dirty="0">
                <a:solidFill>
                  <a:srgbClr val="000066"/>
                </a:solidFill>
                <a:latin typeface="黑体" panose="02010609060101010101" pitchFamily="49" charset="-122"/>
                <a:ea typeface="黑体" panose="02010609060101010101" pitchFamily="49" charset="-122"/>
              </a:rPr>
              <a:t>AES</a:t>
            </a:r>
            <a:r>
              <a:rPr lang="zh-CN" altLang="en-US" dirty="0">
                <a:solidFill>
                  <a:srgbClr val="000066"/>
                </a:solidFill>
                <a:latin typeface="黑体" panose="02010609060101010101" pitchFamily="49" charset="-122"/>
                <a:ea typeface="黑体" panose="02010609060101010101" pitchFamily="49" charset="-122"/>
              </a:rPr>
              <a:t>的基本结构</a:t>
            </a:r>
            <a:endParaRPr lang="zh-CN" altLang="en-US" dirty="0">
              <a:solidFill>
                <a:srgbClr val="000066"/>
              </a:solidFill>
              <a:latin typeface="黑体" panose="02010609060101010101" pitchFamily="49" charset="-122"/>
              <a:ea typeface="黑体" panose="02010609060101010101" pitchFamily="49" charset="-122"/>
            </a:endParaRPr>
          </a:p>
          <a:p>
            <a:pPr>
              <a:buFont typeface="Wingdings" panose="05000000000000000000" charset="0"/>
              <a:buChar char=""/>
            </a:pPr>
            <a:endParaRPr lang="zh-CN" altLang="en-US" dirty="0">
              <a:solidFill>
                <a:srgbClr val="000066"/>
              </a:solidFill>
              <a:latin typeface="黑体" panose="02010609060101010101" pitchFamily="49" charset="-122"/>
              <a:ea typeface="黑体" panose="02010609060101010101" pitchFamily="49" charset="-122"/>
            </a:endParaRPr>
          </a:p>
          <a:p>
            <a:pPr>
              <a:buNone/>
            </a:pPr>
            <a:endParaRPr lang="en-US" altLang="zh-CN" dirty="0">
              <a:solidFill>
                <a:srgbClr val="000000"/>
              </a:solidFill>
              <a:latin typeface="黑体" panose="02010609060101010101" pitchFamily="49" charset="-122"/>
              <a:ea typeface="黑体" panose="02010609060101010101" pitchFamily="49" charset="-122"/>
            </a:endParaRPr>
          </a:p>
          <a:p>
            <a:pPr>
              <a:buNone/>
            </a:pPr>
            <a:endParaRPr lang="en-US" altLang="zh-CN" dirty="0">
              <a:solidFill>
                <a:srgbClr val="000000"/>
              </a:solidFill>
              <a:latin typeface="黑体" panose="02010609060101010101" pitchFamily="49" charset="-122"/>
              <a:ea typeface="黑体" panose="02010609060101010101" pitchFamily="49" charset="-122"/>
            </a:endParaRPr>
          </a:p>
          <a:p>
            <a:endParaRPr lang="zh-CN" altLang="en-US" dirty="0">
              <a:solidFill>
                <a:srgbClr val="000000"/>
              </a:solidFill>
              <a:latin typeface="黑体" panose="02010609060101010101" pitchFamily="49" charset="-122"/>
              <a:ea typeface="黑体" panose="02010609060101010101" pitchFamily="49" charset="-122"/>
            </a:endParaRPr>
          </a:p>
        </p:txBody>
      </p:sp>
      <p:sp>
        <p:nvSpPr>
          <p:cNvPr id="5123" name="日期占位符 3"/>
          <p:cNvSpPr>
            <a:spLocks noGrp="1"/>
          </p:cNvSpPr>
          <p:nvPr>
            <p:ph type="dt" sz="half" idx="10"/>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BB962C8B-B14F-4D97-AF65-F5344CB8AC3E}" type="datetime1">
              <a:rPr lang="zh-CN" altLang="en-US" sz="1400" b="0" dirty="0"/>
            </a:fld>
            <a:endParaRPr lang="zh-CN" altLang="en-US" sz="1400" b="0" dirty="0"/>
          </a:p>
        </p:txBody>
      </p:sp>
      <p:sp>
        <p:nvSpPr>
          <p:cNvPr id="5124" name="灯片编号占位符 4"/>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en-US" altLang="zh-CN" sz="1400" b="0" dirty="0"/>
            </a:fld>
            <a:endParaRPr lang="en-US" altLang="zh-CN" sz="1400" b="0" dirty="0"/>
          </a:p>
        </p:txBody>
      </p:sp>
      <p:pic>
        <p:nvPicPr>
          <p:cNvPr id="3" name="图片 2"/>
          <p:cNvPicPr>
            <a:picLocks noChangeAspect="1"/>
          </p:cNvPicPr>
          <p:nvPr/>
        </p:nvPicPr>
        <p:blipFill>
          <a:blip r:embed="rId1"/>
          <a:stretch>
            <a:fillRect/>
          </a:stretch>
        </p:blipFill>
        <p:spPr>
          <a:xfrm>
            <a:off x="50165" y="1159510"/>
            <a:ext cx="9043035" cy="30841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rgbClr val="C00000"/>
                </a:solidFill>
                <a:latin typeface="黑体" panose="02010609060101010101" pitchFamily="49" charset="-122"/>
                <a:ea typeface="黑体" panose="02010609060101010101" pitchFamily="49" charset="-122"/>
                <a:sym typeface="+mn-ea"/>
              </a:rPr>
              <a:t>轮密钥加（</a:t>
            </a:r>
            <a:r>
              <a:rPr lang="en-US" altLang="zh-CN" dirty="0">
                <a:solidFill>
                  <a:srgbClr val="C00000"/>
                </a:solidFill>
                <a:latin typeface="黑体" panose="02010609060101010101" pitchFamily="49" charset="-122"/>
                <a:ea typeface="黑体" panose="02010609060101010101" pitchFamily="49" charset="-122"/>
                <a:sym typeface="+mn-ea"/>
              </a:rPr>
              <a:t>AddRoundKey</a:t>
            </a:r>
            <a:r>
              <a:rPr lang="zh-CN" altLang="en-US" dirty="0">
                <a:solidFill>
                  <a:srgbClr val="C00000"/>
                </a:solidFill>
                <a:latin typeface="黑体" panose="02010609060101010101" pitchFamily="49" charset="-122"/>
                <a:ea typeface="黑体" panose="02010609060101010101" pitchFamily="49" charset="-122"/>
                <a:sym typeface="+mn-ea"/>
              </a:rPr>
              <a:t>）</a:t>
            </a:r>
            <a:br>
              <a:rPr lang="en-US" altLang="zh-CN" dirty="0">
                <a:solidFill>
                  <a:srgbClr val="000066"/>
                </a:solidFill>
                <a:latin typeface="黑体" panose="02010609060101010101" pitchFamily="49" charset="-122"/>
                <a:ea typeface="黑体" panose="02010609060101010101" pitchFamily="49" charset="-122"/>
                <a:cs typeface="+mn-cs"/>
                <a:sym typeface="+mn-ea"/>
              </a:rPr>
            </a:br>
            <a:endParaRPr lang="zh-CN" altLang="en-US"/>
          </a:p>
        </p:txBody>
      </p:sp>
      <p:sp>
        <p:nvSpPr>
          <p:cNvPr id="3" name="内容占位符 2"/>
          <p:cNvSpPr>
            <a:spLocks noGrp="1"/>
          </p:cNvSpPr>
          <p:nvPr>
            <p:ph idx="1"/>
          </p:nvPr>
        </p:nvSpPr>
        <p:spPr/>
        <p:txBody>
          <a:bodyPr/>
          <a:p>
            <a:r>
              <a:rPr lang="zh-CN" altLang="en-US">
                <a:solidFill>
                  <a:srgbClr val="FFFF00"/>
                </a:solidFill>
                <a:latin typeface="黑体" panose="02010609060101010101" pitchFamily="49" charset="-122"/>
                <a:ea typeface="黑体" panose="02010609060101010101" pitchFamily="49" charset="-122"/>
                <a:sym typeface="+mn-ea"/>
              </a:rPr>
              <a:t>图</a:t>
            </a:r>
            <a:r>
              <a:rPr lang="en-US" altLang="zh-CN">
                <a:solidFill>
                  <a:srgbClr val="FFFF00"/>
                </a:solidFill>
                <a:latin typeface="黑体" panose="02010609060101010101" pitchFamily="49" charset="-122"/>
                <a:ea typeface="黑体" panose="02010609060101010101" pitchFamily="49" charset="-122"/>
                <a:sym typeface="+mn-ea"/>
              </a:rPr>
              <a:t>7-15 </a:t>
            </a:r>
            <a:r>
              <a:rPr lang="zh-CN" altLang="en-US" dirty="0">
                <a:solidFill>
                  <a:srgbClr val="FFFF00"/>
                </a:solidFill>
                <a:latin typeface="黑体" panose="02010609060101010101" pitchFamily="49" charset="-122"/>
                <a:ea typeface="黑体" panose="02010609060101010101" pitchFamily="49" charset="-122"/>
                <a:sym typeface="+mn-ea"/>
              </a:rPr>
              <a:t>密钥加转换</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302260" y="1001395"/>
            <a:ext cx="8667115" cy="4854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389890"/>
            <a:ext cx="8540750" cy="30746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93980" y="228600"/>
            <a:ext cx="8968105" cy="6633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C00000"/>
                </a:solidFill>
                <a:latin typeface="黑体" panose="02010609060101010101" pitchFamily="49" charset="-122"/>
                <a:ea typeface="黑体" panose="02010609060101010101" pitchFamily="49" charset="-122"/>
              </a:rPr>
              <a:t>密钥扩展</a:t>
            </a:r>
            <a:endParaRPr lang="zh-CN" altLang="en-US">
              <a:solidFill>
                <a:srgbClr val="C00000"/>
              </a:solidFill>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p>
            <a:r>
              <a:rPr lang="zh-CN" altLang="en-US">
                <a:solidFill>
                  <a:srgbClr val="FFFF00"/>
                </a:solidFill>
                <a:latin typeface="黑体" panose="02010609060101010101" pitchFamily="49" charset="-122"/>
                <a:ea typeface="黑体" panose="02010609060101010101" pitchFamily="49" charset="-122"/>
              </a:rPr>
              <a:t>图 </a:t>
            </a:r>
            <a:r>
              <a:rPr lang="en-US" altLang="zh-CN">
                <a:solidFill>
                  <a:srgbClr val="FFFF00"/>
                </a:solidFill>
                <a:latin typeface="黑体" panose="02010609060101010101" pitchFamily="49" charset="-122"/>
                <a:ea typeface="黑体" panose="02010609060101010101" pitchFamily="49" charset="-122"/>
              </a:rPr>
              <a:t>7-16 AES</a:t>
            </a:r>
            <a:r>
              <a:rPr lang="zh-CN" altLang="en-US">
                <a:solidFill>
                  <a:srgbClr val="FFFF00"/>
                </a:solidFill>
                <a:latin typeface="黑体" panose="02010609060101010101" pitchFamily="49" charset="-122"/>
                <a:ea typeface="黑体" panose="02010609060101010101" pitchFamily="49" charset="-122"/>
              </a:rPr>
              <a:t>中的</a:t>
            </a:r>
            <a:r>
              <a:rPr lang="zh-CN" altLang="en-US">
                <a:solidFill>
                  <a:srgbClr val="FFFF00"/>
                </a:solidFill>
                <a:latin typeface="黑体" panose="02010609060101010101" pitchFamily="49" charset="-122"/>
                <a:ea typeface="黑体" panose="02010609060101010101" pitchFamily="49" charset="-122"/>
                <a:sym typeface="+mn-ea"/>
              </a:rPr>
              <a:t>密钥扩展</a:t>
            </a:r>
            <a:endParaRPr lang="zh-CN" altLang="en-US">
              <a:solidFill>
                <a:srgbClr val="FFFF00"/>
              </a:solidFill>
              <a:latin typeface="黑体" panose="02010609060101010101" pitchFamily="49" charset="-122"/>
              <a:ea typeface="黑体" panose="02010609060101010101" pitchFamily="49" charset="-122"/>
              <a:sym typeface="+mn-ea"/>
            </a:endParaRPr>
          </a:p>
          <a:p>
            <a:endParaRPr lang="zh-CN" altLang="en-US">
              <a:solidFill>
                <a:srgbClr val="FFFF00"/>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字旋转（</a:t>
            </a:r>
            <a:r>
              <a:rPr lang="en-US" altLang="zh-CN">
                <a:solidFill>
                  <a:srgbClr val="000066"/>
                </a:solidFill>
                <a:latin typeface="黑体" panose="02010609060101010101" pitchFamily="49" charset="-122"/>
                <a:ea typeface="黑体" panose="02010609060101010101" pitchFamily="49" charset="-122"/>
                <a:sym typeface="+mn-ea"/>
              </a:rPr>
              <a:t>RotWor</a:t>
            </a:r>
            <a:r>
              <a:rPr lang="zh-CN" altLang="en-US">
                <a:solidFill>
                  <a:srgbClr val="000066"/>
                </a:solidFill>
                <a:latin typeface="黑体" panose="02010609060101010101" pitchFamily="49" charset="-122"/>
                <a:ea typeface="黑体" panose="02010609060101010101" pitchFamily="49" charset="-122"/>
                <a:sym typeface="+mn-ea"/>
              </a:rPr>
              <a:t>字旋转（</a:t>
            </a:r>
            <a:r>
              <a:rPr lang="en-US" altLang="zh-CN">
                <a:solidFill>
                  <a:srgbClr val="000066"/>
                </a:solidFill>
                <a:latin typeface="黑体" panose="02010609060101010101" pitchFamily="49" charset="-122"/>
                <a:ea typeface="黑体" panose="02010609060101010101" pitchFamily="49" charset="-122"/>
                <a:sym typeface="+mn-ea"/>
              </a:rPr>
              <a:t>RotWord)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字代换（</a:t>
            </a:r>
            <a:r>
              <a:rPr lang="en-US" altLang="zh-CN">
                <a:solidFill>
                  <a:srgbClr val="000066"/>
                </a:solidFill>
                <a:latin typeface="黑体" panose="02010609060101010101" pitchFamily="49" charset="-122"/>
                <a:ea typeface="黑体" panose="02010609060101010101" pitchFamily="49" charset="-122"/>
                <a:sym typeface="+mn-ea"/>
              </a:rPr>
              <a:t>SubWord)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轮常数（</a:t>
            </a:r>
            <a:r>
              <a:rPr lang="en-US" altLang="zh-CN">
                <a:solidFill>
                  <a:srgbClr val="000066"/>
                </a:solidFill>
                <a:latin typeface="黑体" panose="02010609060101010101" pitchFamily="49" charset="-122"/>
                <a:ea typeface="黑体" panose="02010609060101010101" pitchFamily="49" charset="-122"/>
                <a:sym typeface="+mn-ea"/>
              </a:rPr>
              <a:t>RCon)</a:t>
            </a:r>
            <a:endParaRPr lang="en-US" altLang="zh-CN">
              <a:solidFill>
                <a:srgbClr val="000066"/>
              </a:solidFill>
              <a:latin typeface="黑体" panose="02010609060101010101" pitchFamily="49" charset="-122"/>
              <a:ea typeface="黑体" panose="02010609060101010101" pitchFamily="49" charset="-122"/>
              <a:sym typeface="+mn-ea"/>
            </a:endParaRPr>
          </a:p>
          <a:p>
            <a:r>
              <a:rPr lang="en-US" altLang="zh-CN">
                <a:solidFill>
                  <a:srgbClr val="000066"/>
                </a:solidFill>
                <a:latin typeface="黑体" panose="02010609060101010101" pitchFamily="49" charset="-122"/>
                <a:ea typeface="黑体" panose="02010609060101010101" pitchFamily="49" charset="-122"/>
                <a:sym typeface="+mn-ea"/>
              </a:rPr>
              <a:t>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字代换（</a:t>
            </a:r>
            <a:r>
              <a:rPr lang="en-US" altLang="zh-CN">
                <a:solidFill>
                  <a:srgbClr val="000066"/>
                </a:solidFill>
                <a:latin typeface="黑体" panose="02010609060101010101" pitchFamily="49" charset="-122"/>
                <a:ea typeface="黑体" panose="02010609060101010101" pitchFamily="49" charset="-122"/>
                <a:sym typeface="+mn-ea"/>
              </a:rPr>
              <a:t>SubWord)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轮常数（</a:t>
            </a:r>
            <a:r>
              <a:rPr lang="en-US" altLang="zh-CN">
                <a:solidFill>
                  <a:srgbClr val="000066"/>
                </a:solidFill>
                <a:latin typeface="黑体" panose="02010609060101010101" pitchFamily="49" charset="-122"/>
                <a:ea typeface="黑体" panose="02010609060101010101" pitchFamily="49" charset="-122"/>
                <a:sym typeface="+mn-ea"/>
              </a:rPr>
              <a:t>RCon)</a:t>
            </a:r>
            <a:endParaRPr lang="en-US" altLang="zh-CN">
              <a:solidFill>
                <a:srgbClr val="000066"/>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 name="图片 5"/>
          <p:cNvPicPr>
            <a:picLocks noChangeAspect="1"/>
          </p:cNvPicPr>
          <p:nvPr/>
        </p:nvPicPr>
        <p:blipFill>
          <a:blip r:embed="rId1"/>
          <a:stretch>
            <a:fillRect/>
          </a:stretch>
        </p:blipFill>
        <p:spPr>
          <a:xfrm>
            <a:off x="170815" y="1371600"/>
            <a:ext cx="8891905" cy="53498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451485" y="1600200"/>
            <a:ext cx="8239760" cy="4498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solidFill>
                  <a:srgbClr val="000066"/>
                </a:solidFill>
                <a:latin typeface="黑体" panose="02010609060101010101" pitchFamily="49" charset="-122"/>
                <a:ea typeface="黑体" panose="02010609060101010101" pitchFamily="49" charset="-122"/>
                <a:sym typeface="+mn-ea"/>
              </a:rPr>
              <a:t>字旋转（</a:t>
            </a:r>
            <a:r>
              <a:rPr lang="en-US" altLang="zh-CN">
                <a:solidFill>
                  <a:srgbClr val="000066"/>
                </a:solidFill>
                <a:latin typeface="黑体" panose="02010609060101010101" pitchFamily="49" charset="-122"/>
                <a:ea typeface="黑体" panose="02010609060101010101" pitchFamily="49" charset="-122"/>
                <a:sym typeface="+mn-ea"/>
              </a:rPr>
              <a:t>RotWord)</a:t>
            </a:r>
            <a:br>
              <a:rPr lang="en-US" altLang="zh-CN">
                <a:solidFill>
                  <a:srgbClr val="000066"/>
                </a:solidFill>
                <a:latin typeface="黑体" panose="02010609060101010101" pitchFamily="49" charset="-122"/>
                <a:ea typeface="黑体" panose="02010609060101010101" pitchFamily="49" charset="-122"/>
                <a:sym typeface="+mn-ea"/>
              </a:rPr>
            </a:br>
            <a:r>
              <a:rPr lang="zh-CN" altLang="en-US">
                <a:solidFill>
                  <a:srgbClr val="000066"/>
                </a:solidFill>
                <a:latin typeface="黑体" panose="02010609060101010101" pitchFamily="49" charset="-122"/>
                <a:ea typeface="黑体" panose="02010609060101010101" pitchFamily="49" charset="-122"/>
                <a:sym typeface="+mn-ea"/>
              </a:rPr>
              <a:t>字代换（</a:t>
            </a:r>
            <a:r>
              <a:rPr lang="en-US" altLang="zh-CN">
                <a:solidFill>
                  <a:srgbClr val="000066"/>
                </a:solidFill>
                <a:latin typeface="黑体" panose="02010609060101010101" pitchFamily="49" charset="-122"/>
                <a:ea typeface="黑体" panose="02010609060101010101" pitchFamily="49" charset="-122"/>
                <a:sym typeface="+mn-ea"/>
              </a:rPr>
              <a:t>SubWord)</a:t>
            </a:r>
            <a:br>
              <a:rPr lang="en-US" altLang="zh-CN">
                <a:solidFill>
                  <a:srgbClr val="000066"/>
                </a:solidFill>
                <a:latin typeface="黑体" panose="02010609060101010101" pitchFamily="49" charset="-122"/>
                <a:ea typeface="黑体" panose="02010609060101010101" pitchFamily="49" charset="-122"/>
                <a:sym typeface="+mn-ea"/>
              </a:rPr>
            </a:br>
            <a:r>
              <a:rPr lang="zh-CN" altLang="en-US">
                <a:solidFill>
                  <a:srgbClr val="000066"/>
                </a:solidFill>
                <a:latin typeface="黑体" panose="02010609060101010101" pitchFamily="49" charset="-122"/>
                <a:ea typeface="黑体" panose="02010609060101010101" pitchFamily="49" charset="-122"/>
                <a:sym typeface="+mn-ea"/>
              </a:rPr>
              <a:t>轮常数（</a:t>
            </a:r>
            <a:r>
              <a:rPr lang="en-US" altLang="zh-CN">
                <a:solidFill>
                  <a:srgbClr val="000066"/>
                </a:solidFill>
                <a:latin typeface="黑体" panose="02010609060101010101" pitchFamily="49" charset="-122"/>
                <a:ea typeface="黑体" panose="02010609060101010101" pitchFamily="49" charset="-122"/>
                <a:sym typeface="+mn-ea"/>
              </a:rPr>
              <a:t>RCon)</a:t>
            </a:r>
            <a:br>
              <a:rPr lang="en-US" altLang="zh-CN">
                <a:solidFill>
                  <a:srgbClr val="000066"/>
                </a:solidFill>
                <a:latin typeface="黑体" panose="02010609060101010101" pitchFamily="49" charset="-122"/>
                <a:ea typeface="黑体" panose="02010609060101010101" pitchFamily="49" charset="-122"/>
                <a:sym typeface="+mn-ea"/>
              </a:rPr>
            </a:b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449580" y="3281680"/>
            <a:ext cx="8244205" cy="1135380"/>
          </a:xfrm>
          <a:prstGeom prst="rect">
            <a:avLst/>
          </a:prstGeom>
        </p:spPr>
      </p:pic>
      <p:pic>
        <p:nvPicPr>
          <p:cNvPr id="6" name="图片 5"/>
          <p:cNvPicPr>
            <a:picLocks noChangeAspect="1"/>
          </p:cNvPicPr>
          <p:nvPr/>
        </p:nvPicPr>
        <p:blipFill>
          <a:blip r:embed="rId2"/>
          <a:stretch>
            <a:fillRect/>
          </a:stretch>
        </p:blipFill>
        <p:spPr>
          <a:xfrm>
            <a:off x="449580" y="4551045"/>
            <a:ext cx="8244840" cy="14319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714375" y="-48895"/>
            <a:ext cx="6824345" cy="6955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黑体" panose="02010609060101010101" pitchFamily="49" charset="-122"/>
                <a:ea typeface="黑体" panose="02010609060101010101" pitchFamily="49" charset="-122"/>
              </a:rPr>
              <a:t>AES</a:t>
            </a:r>
            <a:r>
              <a:rPr lang="zh-CN" altLang="en-US">
                <a:latin typeface="黑体" panose="02010609060101010101" pitchFamily="49" charset="-122"/>
                <a:ea typeface="黑体" panose="02010609060101010101" pitchFamily="49" charset="-122"/>
              </a:rPr>
              <a:t>解密</a:t>
            </a:r>
            <a:endParaRPr lang="zh-CN" altLang="en-US">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p:txBody>
          <a:bodyPr/>
          <a:p>
            <a:pPr marL="0" indent="0">
              <a:buNone/>
            </a:pPr>
            <a:r>
              <a:rPr lang="zh-CN" altLang="en-US" dirty="0">
                <a:solidFill>
                  <a:srgbClr val="000066"/>
                </a:solidFill>
                <a:latin typeface="黑体" panose="02010609060101010101" pitchFamily="49" charset="-122"/>
                <a:ea typeface="黑体" panose="02010609060101010101" pitchFamily="49" charset="-122"/>
                <a:sym typeface="+mn-ea"/>
              </a:rPr>
              <a:t>为了解密，只需要将所有操作作逆序进行，并逆序使用密钥编排方案即可。另外，操作字节代换（</a:t>
            </a:r>
            <a:r>
              <a:rPr lang="en-US" altLang="zh-CN" dirty="0">
                <a:solidFill>
                  <a:srgbClr val="000066"/>
                </a:solidFill>
                <a:latin typeface="黑体" panose="02010609060101010101" pitchFamily="49" charset="-122"/>
                <a:ea typeface="黑体" panose="02010609060101010101" pitchFamily="49" charset="-122"/>
                <a:sym typeface="+mn-ea"/>
              </a:rPr>
              <a:t>ByteSub）、</a:t>
            </a:r>
            <a:r>
              <a:rPr lang="zh-CN" altLang="en-US" dirty="0">
                <a:solidFill>
                  <a:srgbClr val="000066"/>
                </a:solidFill>
                <a:latin typeface="黑体" panose="02010609060101010101" pitchFamily="49" charset="-122"/>
                <a:ea typeface="黑体" panose="02010609060101010101" pitchFamily="49" charset="-122"/>
                <a:sym typeface="+mn-ea"/>
              </a:rPr>
              <a:t>行移位（</a:t>
            </a:r>
            <a:r>
              <a:rPr lang="en-US" altLang="zh-CN" dirty="0">
                <a:solidFill>
                  <a:srgbClr val="000066"/>
                </a:solidFill>
                <a:latin typeface="黑体" panose="02010609060101010101" pitchFamily="49" charset="-122"/>
                <a:ea typeface="黑体" panose="02010609060101010101" pitchFamily="49" charset="-122"/>
                <a:sym typeface="+mn-ea"/>
              </a:rPr>
              <a:t>ShiftRow）、</a:t>
            </a:r>
            <a:r>
              <a:rPr lang="zh-CN" altLang="en-US" dirty="0">
                <a:solidFill>
                  <a:srgbClr val="000066"/>
                </a:solidFill>
                <a:latin typeface="黑体" panose="02010609060101010101" pitchFamily="49" charset="-122"/>
                <a:ea typeface="黑体" panose="02010609060101010101" pitchFamily="49" charset="-122"/>
                <a:sym typeface="+mn-ea"/>
              </a:rPr>
              <a:t>列混合（</a:t>
            </a:r>
            <a:r>
              <a:rPr lang="en-US" altLang="zh-CN" dirty="0">
                <a:solidFill>
                  <a:srgbClr val="000066"/>
                </a:solidFill>
                <a:latin typeface="黑体" panose="02010609060101010101" pitchFamily="49" charset="-122"/>
                <a:ea typeface="黑体" panose="02010609060101010101" pitchFamily="49" charset="-122"/>
                <a:sym typeface="+mn-ea"/>
              </a:rPr>
              <a:t>MixColumn）</a:t>
            </a:r>
            <a:r>
              <a:rPr lang="zh-CN" altLang="en-US" dirty="0">
                <a:solidFill>
                  <a:srgbClr val="000066"/>
                </a:solidFill>
                <a:latin typeface="黑体" panose="02010609060101010101" pitchFamily="49" charset="-122"/>
                <a:ea typeface="黑体" panose="02010609060101010101" pitchFamily="49" charset="-122"/>
                <a:sym typeface="+mn-ea"/>
              </a:rPr>
              <a:t>均需要它们的逆操作来代替（操作密钥加（</a:t>
            </a:r>
            <a:r>
              <a:rPr lang="en-US" altLang="zh-CN" dirty="0">
                <a:solidFill>
                  <a:srgbClr val="000066"/>
                </a:solidFill>
                <a:latin typeface="黑体" panose="02010609060101010101" pitchFamily="49" charset="-122"/>
                <a:ea typeface="黑体" panose="02010609060101010101" pitchFamily="49" charset="-122"/>
                <a:sym typeface="+mn-ea"/>
              </a:rPr>
              <a:t>AddRoundKey</a:t>
            </a:r>
            <a:r>
              <a:rPr lang="zh-CN" altLang="en-US" dirty="0">
                <a:solidFill>
                  <a:srgbClr val="000066"/>
                </a:solidFill>
                <a:latin typeface="黑体" panose="02010609060101010101" pitchFamily="49" charset="-122"/>
                <a:ea typeface="黑体" panose="02010609060101010101" pitchFamily="49" charset="-122"/>
                <a:sym typeface="+mn-ea"/>
              </a:rPr>
              <a:t>）的逆操作就是它自己）。</a:t>
            </a:r>
            <a:endParaRPr lang="zh-CN" altLang="en-US" dirty="0">
              <a:solidFill>
                <a:srgbClr val="000066"/>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29235" y="43180"/>
            <a:ext cx="8738235" cy="6771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latin typeface="黑体" panose="02010609060101010101" pitchFamily="49" charset="-122"/>
                <a:ea typeface="黑体" panose="02010609060101010101" pitchFamily="49" charset="-122"/>
                <a:sym typeface="+mn-ea"/>
              </a:rPr>
              <a:t>AES</a:t>
            </a:r>
            <a:r>
              <a:rPr lang="zh-CN" altLang="en-US" dirty="0">
                <a:latin typeface="黑体" panose="02010609060101010101" pitchFamily="49" charset="-122"/>
                <a:ea typeface="黑体" panose="02010609060101010101" pitchFamily="49" charset="-122"/>
                <a:sym typeface="+mn-ea"/>
              </a:rPr>
              <a:t>算法——</a:t>
            </a:r>
            <a:r>
              <a:rPr lang="en-US" altLang="zh-CN" dirty="0">
                <a:latin typeface="黑体" panose="02010609060101010101" pitchFamily="49" charset="-122"/>
                <a:ea typeface="黑体" panose="02010609060101010101" pitchFamily="49" charset="-122"/>
                <a:sym typeface="+mn-ea"/>
              </a:rPr>
              <a:t>Rijndael</a:t>
            </a:r>
            <a:endParaRPr lang="zh-CN" altLang="en-US" dirty="0">
              <a:solidFill>
                <a:srgbClr val="FFFF00"/>
              </a:solidFill>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a:xfrm>
            <a:off x="215265" y="1558925"/>
            <a:ext cx="8879840" cy="4498975"/>
          </a:xfrm>
        </p:spPr>
        <p:txBody>
          <a:bodyPr/>
          <a:p>
            <a:r>
              <a:rPr lang="zh-CN" altLang="en-US" sz="2800" dirty="0">
                <a:solidFill>
                  <a:srgbClr val="000066"/>
                </a:solidFill>
                <a:latin typeface="黑体" panose="02010609060101010101" pitchFamily="49" charset="-122"/>
                <a:ea typeface="黑体" panose="02010609060101010101" pitchFamily="49" charset="-122"/>
                <a:sym typeface="+mn-ea"/>
              </a:rPr>
              <a:t>1997年4月15日，美国</a:t>
            </a:r>
            <a:r>
              <a:rPr lang="en-US" altLang="zh-CN" sz="2800" dirty="0">
                <a:solidFill>
                  <a:srgbClr val="000066"/>
                </a:solidFill>
                <a:latin typeface="黑体" panose="02010609060101010101" pitchFamily="49" charset="-122"/>
                <a:ea typeface="黑体" panose="02010609060101010101" pitchFamily="49" charset="-122"/>
                <a:sym typeface="+mn-ea"/>
              </a:rPr>
              <a:t>ANSI</a:t>
            </a:r>
            <a:r>
              <a:rPr lang="zh-CN" altLang="en-US" sz="2800" dirty="0">
                <a:solidFill>
                  <a:srgbClr val="000066"/>
                </a:solidFill>
                <a:latin typeface="黑体" panose="02010609060101010101" pitchFamily="49" charset="-122"/>
                <a:ea typeface="黑体" panose="02010609060101010101" pitchFamily="49" charset="-122"/>
                <a:sym typeface="+mn-ea"/>
              </a:rPr>
              <a:t>发起征集</a:t>
            </a:r>
            <a:r>
              <a:rPr lang="en-US" altLang="zh-CN" sz="2800" dirty="0">
                <a:solidFill>
                  <a:srgbClr val="000066"/>
                </a:solidFill>
                <a:latin typeface="黑体" panose="02010609060101010101" pitchFamily="49" charset="-122"/>
                <a:ea typeface="黑体" panose="02010609060101010101" pitchFamily="49" charset="-122"/>
                <a:sym typeface="+mn-ea"/>
              </a:rPr>
              <a:t>AES（advanced encryption standard）</a:t>
            </a:r>
            <a:r>
              <a:rPr lang="zh-CN" altLang="en-US" sz="2800" dirty="0">
                <a:solidFill>
                  <a:srgbClr val="000066"/>
                </a:solidFill>
                <a:latin typeface="黑体" panose="02010609060101010101" pitchFamily="49" charset="-122"/>
                <a:ea typeface="黑体" panose="02010609060101010101" pitchFamily="49" charset="-122"/>
                <a:sym typeface="+mn-ea"/>
              </a:rPr>
              <a:t>的活动，并为此成立了</a:t>
            </a:r>
            <a:r>
              <a:rPr lang="en-US" altLang="zh-CN" sz="2800" dirty="0">
                <a:solidFill>
                  <a:srgbClr val="000066"/>
                </a:solidFill>
                <a:latin typeface="黑体" panose="02010609060101010101" pitchFamily="49" charset="-122"/>
                <a:ea typeface="黑体" panose="02010609060101010101" pitchFamily="49" charset="-122"/>
                <a:sym typeface="+mn-ea"/>
              </a:rPr>
              <a:t>AES</a:t>
            </a:r>
            <a:r>
              <a:rPr lang="zh-CN" altLang="en-US" sz="2800" dirty="0">
                <a:solidFill>
                  <a:srgbClr val="000066"/>
                </a:solidFill>
                <a:latin typeface="黑体" panose="02010609060101010101" pitchFamily="49" charset="-122"/>
                <a:ea typeface="黑体" panose="02010609060101010101" pitchFamily="49" charset="-122"/>
                <a:sym typeface="+mn-ea"/>
              </a:rPr>
              <a:t>工作小组。此次活动的目的是确定一个非保密的、可以公开技术细节的、全球免费使用的分组密码算法，以作为新的数据加密标准。1997年9月12日，美国联邦登记处公布了正式征集</a:t>
            </a:r>
            <a:r>
              <a:rPr lang="en-US" altLang="zh-CN" sz="2800" dirty="0">
                <a:solidFill>
                  <a:srgbClr val="000066"/>
                </a:solidFill>
                <a:latin typeface="黑体" panose="02010609060101010101" pitchFamily="49" charset="-122"/>
                <a:ea typeface="黑体" panose="02010609060101010101" pitchFamily="49" charset="-122"/>
                <a:sym typeface="+mn-ea"/>
              </a:rPr>
              <a:t>AES</a:t>
            </a:r>
            <a:r>
              <a:rPr lang="zh-CN" altLang="en-US" sz="2800" dirty="0">
                <a:solidFill>
                  <a:srgbClr val="000066"/>
                </a:solidFill>
                <a:latin typeface="黑体" panose="02010609060101010101" pitchFamily="49" charset="-122"/>
                <a:ea typeface="黑体" panose="02010609060101010101" pitchFamily="49" charset="-122"/>
                <a:sym typeface="+mn-ea"/>
              </a:rPr>
              <a:t>候选算法的通告。对</a:t>
            </a:r>
            <a:r>
              <a:rPr lang="en-US" altLang="zh-CN" sz="2800" dirty="0">
                <a:solidFill>
                  <a:srgbClr val="000066"/>
                </a:solidFill>
                <a:latin typeface="黑体" panose="02010609060101010101" pitchFamily="49" charset="-122"/>
                <a:ea typeface="黑体" panose="02010609060101010101" pitchFamily="49" charset="-122"/>
                <a:sym typeface="+mn-ea"/>
              </a:rPr>
              <a:t>AES</a:t>
            </a:r>
            <a:r>
              <a:rPr lang="zh-CN" altLang="en-US" sz="2800" dirty="0">
                <a:solidFill>
                  <a:srgbClr val="000066"/>
                </a:solidFill>
                <a:latin typeface="黑体" panose="02010609060101010101" pitchFamily="49" charset="-122"/>
                <a:ea typeface="黑体" panose="02010609060101010101" pitchFamily="49" charset="-122"/>
                <a:sym typeface="+mn-ea"/>
              </a:rPr>
              <a:t>的基本要求是：  比三重</a:t>
            </a:r>
            <a:r>
              <a:rPr lang="en-US" altLang="zh-CN" sz="2800" dirty="0">
                <a:solidFill>
                  <a:srgbClr val="000066"/>
                </a:solidFill>
                <a:latin typeface="黑体" panose="02010609060101010101" pitchFamily="49" charset="-122"/>
                <a:ea typeface="黑体" panose="02010609060101010101" pitchFamily="49" charset="-122"/>
                <a:sym typeface="+mn-ea"/>
              </a:rPr>
              <a:t>DES</a:t>
            </a:r>
            <a:r>
              <a:rPr lang="zh-CN" altLang="en-US" sz="2800" dirty="0">
                <a:solidFill>
                  <a:srgbClr val="000066"/>
                </a:solidFill>
                <a:latin typeface="黑体" panose="02010609060101010101" pitchFamily="49" charset="-122"/>
                <a:ea typeface="黑体" panose="02010609060101010101" pitchFamily="49" charset="-122"/>
                <a:sym typeface="+mn-ea"/>
              </a:rPr>
              <a:t>快、至少与三重</a:t>
            </a:r>
            <a:r>
              <a:rPr lang="en-US" altLang="zh-CN" sz="2800" dirty="0">
                <a:solidFill>
                  <a:srgbClr val="000066"/>
                </a:solidFill>
                <a:latin typeface="黑体" panose="02010609060101010101" pitchFamily="49" charset="-122"/>
                <a:ea typeface="黑体" panose="02010609060101010101" pitchFamily="49" charset="-122"/>
                <a:sym typeface="+mn-ea"/>
              </a:rPr>
              <a:t>DES</a:t>
            </a:r>
            <a:r>
              <a:rPr lang="zh-CN" altLang="en-US" sz="2800" dirty="0">
                <a:solidFill>
                  <a:srgbClr val="000066"/>
                </a:solidFill>
                <a:latin typeface="黑体" panose="02010609060101010101" pitchFamily="49" charset="-122"/>
                <a:ea typeface="黑体" panose="02010609060101010101" pitchFamily="49" charset="-122"/>
                <a:sym typeface="+mn-ea"/>
              </a:rPr>
              <a:t>一样安全、数据分组长度为128比特、密钥长度为128/192/256比特。</a:t>
            </a:r>
            <a:endParaRPr lang="zh-CN" altLang="en-US" sz="2800" dirty="0">
              <a:solidFill>
                <a:srgbClr val="000066"/>
              </a:solidFill>
              <a:latin typeface="黑体" panose="02010609060101010101" pitchFamily="49" charset="-122"/>
              <a:ea typeface="黑体" panose="02010609060101010101" pitchFamily="49" charset="-122"/>
              <a:cs typeface="+mn-cs"/>
              <a:sym typeface="+mn-ea"/>
            </a:endParaRPr>
          </a:p>
          <a:p>
            <a:endParaRPr lang="zh-CN" altLang="en-US" sz="2800">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1625" y="1282065"/>
            <a:ext cx="8540750" cy="4817110"/>
          </a:xfrm>
        </p:spPr>
        <p:txBody>
          <a:bodyPr/>
          <a:p>
            <a:r>
              <a:rPr lang="zh-CN" altLang="en-US" dirty="0">
                <a:solidFill>
                  <a:srgbClr val="000066"/>
                </a:solidFill>
                <a:latin typeface="黑体" panose="02010609060101010101" pitchFamily="49" charset="-122"/>
                <a:ea typeface="黑体" panose="02010609060101010101" pitchFamily="49" charset="-122"/>
                <a:sym typeface="+mn-ea"/>
              </a:rPr>
              <a:t>1998年8月12日，在首届</a:t>
            </a:r>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候选会议（</a:t>
            </a:r>
            <a:r>
              <a:rPr lang="en-US" altLang="zh-CN" dirty="0">
                <a:solidFill>
                  <a:srgbClr val="000066"/>
                </a:solidFill>
                <a:latin typeface="黑体" panose="02010609060101010101" pitchFamily="49" charset="-122"/>
                <a:ea typeface="黑体" panose="02010609060101010101" pitchFamily="49" charset="-122"/>
                <a:sym typeface="+mn-ea"/>
              </a:rPr>
              <a:t>first AES candidate conference）</a:t>
            </a:r>
            <a:r>
              <a:rPr lang="zh-CN" altLang="en-US" dirty="0">
                <a:solidFill>
                  <a:srgbClr val="000066"/>
                </a:solidFill>
                <a:latin typeface="黑体" panose="02010609060101010101" pitchFamily="49" charset="-122"/>
                <a:ea typeface="黑体" panose="02010609060101010101" pitchFamily="49" charset="-122"/>
                <a:sym typeface="+mn-ea"/>
              </a:rPr>
              <a:t>上公布了</a:t>
            </a:r>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的15个候选算法，任由全世界各机构和个人攻击和评论，这15个候选算法是</a:t>
            </a:r>
            <a:r>
              <a:rPr lang="en-US" altLang="zh-CN" dirty="0">
                <a:solidFill>
                  <a:srgbClr val="000066"/>
                </a:solidFill>
                <a:latin typeface="黑体" panose="02010609060101010101" pitchFamily="49" charset="-122"/>
                <a:ea typeface="黑体" panose="02010609060101010101" pitchFamily="49" charset="-122"/>
                <a:sym typeface="+mn-ea"/>
              </a:rPr>
              <a:t>CAST256、CRYPTON、E2、DEAL、FROG、SAFER+、RC6、MAGENTA、LOKI97、SERPENT、MARS、Rijndael、DFC、Twofish、HPC。1999</a:t>
            </a:r>
            <a:r>
              <a:rPr lang="zh-CN" altLang="en-US" dirty="0">
                <a:solidFill>
                  <a:srgbClr val="000066"/>
                </a:solidFill>
                <a:latin typeface="黑体" panose="02010609060101010101" pitchFamily="49" charset="-122"/>
                <a:ea typeface="黑体" panose="02010609060101010101" pitchFamily="49" charset="-122"/>
                <a:sym typeface="+mn-ea"/>
              </a:rPr>
              <a:t>年3月，在第2届</a:t>
            </a:r>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候选会议（</a:t>
            </a:r>
            <a:r>
              <a:rPr lang="en-US" altLang="zh-CN" dirty="0">
                <a:solidFill>
                  <a:srgbClr val="000066"/>
                </a:solidFill>
                <a:latin typeface="黑体" panose="02010609060101010101" pitchFamily="49" charset="-122"/>
                <a:ea typeface="黑体" panose="02010609060101010101" pitchFamily="49" charset="-122"/>
                <a:sym typeface="+mn-ea"/>
              </a:rPr>
              <a:t>second AES candidate conference）</a:t>
            </a:r>
            <a:r>
              <a:rPr lang="zh-CN" altLang="en-US" dirty="0">
                <a:solidFill>
                  <a:srgbClr val="000066"/>
                </a:solidFill>
                <a:latin typeface="黑体" panose="02010609060101010101" pitchFamily="49" charset="-122"/>
                <a:ea typeface="黑体" panose="02010609060101010101" pitchFamily="49" charset="-122"/>
                <a:sym typeface="+mn-ea"/>
              </a:rPr>
              <a:t>上经过对全球各密码机构和个人对候选算法分析结果的讨论，从15个候选算法中选出了5个。</a:t>
            </a:r>
            <a:endParaRPr lang="zh-CN" altLang="en-US" dirty="0">
              <a:solidFill>
                <a:srgbClr val="000066"/>
              </a:solidFill>
              <a:latin typeface="黑体" panose="02010609060101010101" pitchFamily="49" charset="-122"/>
              <a:ea typeface="黑体" panose="02010609060101010101" pitchFamily="49" charset="-122"/>
              <a:cs typeface="+mn-cs"/>
              <a:sym typeface="+mn-ea"/>
            </a:endParaRPr>
          </a:p>
          <a:p>
            <a:endParaRPr lang="zh-CN" altLang="en-US">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dirty="0">
                <a:solidFill>
                  <a:srgbClr val="000066"/>
                </a:solidFill>
                <a:latin typeface="黑体" panose="02010609060101010101" pitchFamily="49" charset="-122"/>
                <a:ea typeface="黑体" panose="02010609060101010101" pitchFamily="49" charset="-122"/>
                <a:sym typeface="+mn-ea"/>
              </a:rPr>
              <a:t>这5个是</a:t>
            </a:r>
            <a:r>
              <a:rPr lang="en-US" altLang="zh-CN" dirty="0">
                <a:solidFill>
                  <a:srgbClr val="000066"/>
                </a:solidFill>
                <a:latin typeface="黑体" panose="02010609060101010101" pitchFamily="49" charset="-122"/>
                <a:ea typeface="黑体" panose="02010609060101010101" pitchFamily="49" charset="-122"/>
                <a:sym typeface="+mn-ea"/>
              </a:rPr>
              <a:t>RC6、Rijndael、SERPENT、Twofish</a:t>
            </a:r>
            <a:r>
              <a:rPr lang="zh-CN" altLang="en-US" dirty="0">
                <a:solidFill>
                  <a:srgbClr val="000066"/>
                </a:solidFill>
                <a:latin typeface="黑体" panose="02010609060101010101" pitchFamily="49" charset="-122"/>
                <a:ea typeface="黑体" panose="02010609060101010101" pitchFamily="49" charset="-122"/>
                <a:sym typeface="+mn-ea"/>
              </a:rPr>
              <a:t>和</a:t>
            </a:r>
            <a:r>
              <a:rPr lang="en-US" altLang="zh-CN" dirty="0">
                <a:solidFill>
                  <a:srgbClr val="000066"/>
                </a:solidFill>
                <a:latin typeface="黑体" panose="02010609060101010101" pitchFamily="49" charset="-122"/>
                <a:ea typeface="黑体" panose="02010609060101010101" pitchFamily="49" charset="-122"/>
                <a:sym typeface="+mn-ea"/>
              </a:rPr>
              <a:t>MARS。2000</a:t>
            </a:r>
            <a:r>
              <a:rPr lang="zh-CN" altLang="en-US" dirty="0">
                <a:solidFill>
                  <a:srgbClr val="000066"/>
                </a:solidFill>
                <a:latin typeface="黑体" panose="02010609060101010101" pitchFamily="49" charset="-122"/>
                <a:ea typeface="黑体" panose="02010609060101010101" pitchFamily="49" charset="-122"/>
                <a:sym typeface="+mn-ea"/>
              </a:rPr>
              <a:t>年4月13日至14日，召开了第3届</a:t>
            </a:r>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候选会议（</a:t>
            </a:r>
            <a:r>
              <a:rPr lang="en-US" altLang="zh-CN" dirty="0">
                <a:solidFill>
                  <a:srgbClr val="000066"/>
                </a:solidFill>
                <a:latin typeface="黑体" panose="02010609060101010101" pitchFamily="49" charset="-122"/>
                <a:ea typeface="黑体" panose="02010609060101010101" pitchFamily="49" charset="-122"/>
                <a:sym typeface="+mn-ea"/>
              </a:rPr>
              <a:t>third AES candidate conference），</a:t>
            </a:r>
            <a:r>
              <a:rPr lang="zh-CN" altLang="en-US" dirty="0">
                <a:solidFill>
                  <a:srgbClr val="000066"/>
                </a:solidFill>
                <a:latin typeface="黑体" panose="02010609060101010101" pitchFamily="49" charset="-122"/>
                <a:ea typeface="黑体" panose="02010609060101010101" pitchFamily="49" charset="-122"/>
                <a:sym typeface="+mn-ea"/>
              </a:rPr>
              <a:t>继续对最后5个候选算法进行讨论。2000年10月2日，</a:t>
            </a:r>
            <a:r>
              <a:rPr lang="en-US" altLang="zh-CN" dirty="0">
                <a:solidFill>
                  <a:srgbClr val="000066"/>
                </a:solidFill>
                <a:latin typeface="黑体" panose="02010609060101010101" pitchFamily="49" charset="-122"/>
                <a:ea typeface="黑体" panose="02010609060101010101" pitchFamily="49" charset="-122"/>
                <a:sym typeface="+mn-ea"/>
              </a:rPr>
              <a:t>NIST</a:t>
            </a:r>
            <a:r>
              <a:rPr lang="zh-CN" altLang="en-US" dirty="0">
                <a:solidFill>
                  <a:srgbClr val="000066"/>
                </a:solidFill>
                <a:latin typeface="黑体" panose="02010609060101010101" pitchFamily="49" charset="-122"/>
                <a:ea typeface="黑体" panose="02010609060101010101" pitchFamily="49" charset="-122"/>
                <a:sym typeface="+mn-ea"/>
              </a:rPr>
              <a:t>宣布</a:t>
            </a:r>
            <a:r>
              <a:rPr lang="en-US" altLang="zh-CN" dirty="0">
                <a:solidFill>
                  <a:srgbClr val="000066"/>
                </a:solidFill>
                <a:latin typeface="黑体" panose="02010609060101010101" pitchFamily="49" charset="-122"/>
                <a:ea typeface="黑体" panose="02010609060101010101" pitchFamily="49" charset="-122"/>
                <a:sym typeface="+mn-ea"/>
              </a:rPr>
              <a:t>Rijndael</a:t>
            </a:r>
            <a:r>
              <a:rPr lang="zh-CN" altLang="en-US" dirty="0">
                <a:solidFill>
                  <a:srgbClr val="000066"/>
                </a:solidFill>
                <a:latin typeface="黑体" panose="02010609060101010101" pitchFamily="49" charset="-122"/>
                <a:ea typeface="黑体" panose="02010609060101010101" pitchFamily="49" charset="-122"/>
                <a:sym typeface="+mn-ea"/>
              </a:rPr>
              <a:t>作为新的</a:t>
            </a:r>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至此，经过3年多的讨论，</a:t>
            </a:r>
            <a:r>
              <a:rPr lang="en-US" altLang="zh-CN" dirty="0">
                <a:solidFill>
                  <a:srgbClr val="000066"/>
                </a:solidFill>
                <a:latin typeface="黑体" panose="02010609060101010101" pitchFamily="49" charset="-122"/>
                <a:ea typeface="黑体" panose="02010609060101010101" pitchFamily="49" charset="-122"/>
                <a:sym typeface="+mn-ea"/>
              </a:rPr>
              <a:t>Rijndael</a:t>
            </a:r>
            <a:r>
              <a:rPr lang="zh-CN" altLang="en-US" dirty="0">
                <a:solidFill>
                  <a:srgbClr val="000066"/>
                </a:solidFill>
                <a:latin typeface="黑体" panose="02010609060101010101" pitchFamily="49" charset="-122"/>
                <a:ea typeface="黑体" panose="02010609060101010101" pitchFamily="49" charset="-122"/>
                <a:sym typeface="+mn-ea"/>
              </a:rPr>
              <a:t>终于脱颖而出。</a:t>
            </a:r>
            <a:endParaRPr lang="zh-CN" altLang="en-US" dirty="0">
              <a:solidFill>
                <a:srgbClr val="000066"/>
              </a:solidFill>
              <a:latin typeface="黑体" panose="02010609060101010101" pitchFamily="49" charset="-122"/>
              <a:ea typeface="黑体" panose="02010609060101010101" pitchFamily="49" charset="-122"/>
              <a:cs typeface="+mn-cs"/>
              <a:sym typeface="+mn-ea"/>
            </a:endParaRPr>
          </a:p>
          <a:p>
            <a:endParaRPr lang="zh-CN" altLang="en-US">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indent="-6350" eaLnBrk="1" hangingPunct="1">
              <a:buNone/>
            </a:pPr>
            <a:r>
              <a:rPr lang="en-US" altLang="zh-CN" dirty="0">
                <a:solidFill>
                  <a:srgbClr val="000066"/>
                </a:solidFill>
                <a:latin typeface="黑体" panose="02010609060101010101" pitchFamily="49" charset="-122"/>
                <a:ea typeface="黑体" panose="02010609060101010101" pitchFamily="49" charset="-122"/>
                <a:sym typeface="+mn-ea"/>
              </a:rPr>
              <a:t>Rijndael </a:t>
            </a:r>
            <a:r>
              <a:rPr lang="zh-CN" altLang="en-US" dirty="0">
                <a:solidFill>
                  <a:srgbClr val="000066"/>
                </a:solidFill>
                <a:latin typeface="黑体" panose="02010609060101010101" pitchFamily="49" charset="-122"/>
                <a:ea typeface="黑体" panose="02010609060101010101" pitchFamily="49" charset="-122"/>
                <a:sym typeface="+mn-ea"/>
              </a:rPr>
              <a:t>由比利时的</a:t>
            </a:r>
            <a:r>
              <a:rPr lang="en-US" altLang="zh-CN" dirty="0">
                <a:solidFill>
                  <a:srgbClr val="000066"/>
                </a:solidFill>
                <a:latin typeface="黑体" panose="02010609060101010101" pitchFamily="49" charset="-122"/>
                <a:ea typeface="黑体" panose="02010609060101010101" pitchFamily="49" charset="-122"/>
                <a:sym typeface="+mn-ea"/>
              </a:rPr>
              <a:t>Joan Daemen</a:t>
            </a:r>
            <a:r>
              <a:rPr lang="zh-CN" altLang="en-US" dirty="0">
                <a:solidFill>
                  <a:srgbClr val="000066"/>
                </a:solidFill>
                <a:latin typeface="黑体" panose="02010609060101010101" pitchFamily="49" charset="-122"/>
                <a:ea typeface="黑体" panose="02010609060101010101" pitchFamily="49" charset="-122"/>
                <a:sym typeface="+mn-ea"/>
              </a:rPr>
              <a:t>和</a:t>
            </a:r>
            <a:r>
              <a:rPr lang="en-US" altLang="zh-CN" dirty="0">
                <a:solidFill>
                  <a:srgbClr val="000066"/>
                </a:solidFill>
                <a:latin typeface="黑体" panose="02010609060101010101" pitchFamily="49" charset="-122"/>
                <a:ea typeface="黑体" panose="02010609060101010101" pitchFamily="49" charset="-122"/>
                <a:sym typeface="+mn-ea"/>
              </a:rPr>
              <a:t>Vincent Rijmen</a:t>
            </a:r>
            <a:r>
              <a:rPr lang="zh-CN" altLang="en-US" dirty="0">
                <a:solidFill>
                  <a:srgbClr val="000066"/>
                </a:solidFill>
                <a:latin typeface="黑体" panose="02010609060101010101" pitchFamily="49" charset="-122"/>
                <a:ea typeface="黑体" panose="02010609060101010101" pitchFamily="49" charset="-122"/>
                <a:sym typeface="+mn-ea"/>
              </a:rPr>
              <a:t>设计，算法的原型是</a:t>
            </a:r>
            <a:r>
              <a:rPr lang="en-US" altLang="zh-CN" dirty="0">
                <a:solidFill>
                  <a:srgbClr val="000066"/>
                </a:solidFill>
                <a:latin typeface="黑体" panose="02010609060101010101" pitchFamily="49" charset="-122"/>
                <a:ea typeface="黑体" panose="02010609060101010101" pitchFamily="49" charset="-122"/>
                <a:sym typeface="+mn-ea"/>
              </a:rPr>
              <a:t>Square</a:t>
            </a:r>
            <a:r>
              <a:rPr lang="zh-CN" altLang="en-US" dirty="0">
                <a:solidFill>
                  <a:srgbClr val="000066"/>
                </a:solidFill>
                <a:latin typeface="黑体" panose="02010609060101010101" pitchFamily="49" charset="-122"/>
                <a:ea typeface="黑体" panose="02010609060101010101" pitchFamily="49" charset="-122"/>
                <a:sym typeface="+mn-ea"/>
              </a:rPr>
              <a:t>算法，它的设计策略是宽轨迹策略（</a:t>
            </a:r>
            <a:r>
              <a:rPr lang="en-US" altLang="zh-CN" dirty="0">
                <a:solidFill>
                  <a:srgbClr val="000066"/>
                </a:solidFill>
                <a:latin typeface="黑体" panose="02010609060101010101" pitchFamily="49" charset="-122"/>
                <a:ea typeface="黑体" panose="02010609060101010101" pitchFamily="49" charset="-122"/>
                <a:sym typeface="+mn-ea"/>
              </a:rPr>
              <a:t>wide trail strategy）。</a:t>
            </a:r>
            <a:r>
              <a:rPr lang="zh-CN" altLang="en-US" dirty="0">
                <a:solidFill>
                  <a:srgbClr val="000066"/>
                </a:solidFill>
                <a:latin typeface="黑体" panose="02010609060101010101" pitchFamily="49" charset="-122"/>
                <a:ea typeface="黑体" panose="02010609060101010101" pitchFamily="49" charset="-122"/>
                <a:sym typeface="+mn-ea"/>
              </a:rPr>
              <a:t>宽轨迹策略是针对差分分析和线性分析提出的，它的最大优点是可以给出算法的最佳差分特征的概率及最佳线性逼近的偏差的界；由此，可以分析算法抵抗差分密码分析及线性密码分析的能力。</a:t>
            </a:r>
            <a:endParaRPr lang="zh-CN" altLang="en-US" dirty="0">
              <a:solidFill>
                <a:srgbClr val="000066"/>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黑体" panose="02010609060101010101" pitchFamily="49" charset="-122"/>
                <a:ea typeface="黑体" panose="02010609060101010101" pitchFamily="49" charset="-122"/>
                <a:sym typeface="+mn-ea"/>
              </a:rPr>
              <a:t>AES</a:t>
            </a:r>
            <a:r>
              <a:rPr lang="zh-CN" altLang="en-US" dirty="0">
                <a:solidFill>
                  <a:srgbClr val="FFFF00"/>
                </a:solidFill>
                <a:latin typeface="黑体" panose="02010609060101010101" pitchFamily="49" charset="-122"/>
                <a:ea typeface="黑体" panose="02010609060101010101" pitchFamily="49" charset="-122"/>
                <a:sym typeface="+mn-ea"/>
              </a:rPr>
              <a:t>加密</a:t>
            </a:r>
            <a:endParaRPr lang="zh-CN" altLang="en-US" dirty="0">
              <a:solidFill>
                <a:srgbClr val="FFFF00"/>
              </a:solidFill>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p:txBody>
          <a:bodyPr/>
          <a:p>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是一个迭代型非</a:t>
            </a:r>
            <a:r>
              <a:rPr lang="en-US" altLang="zh-CN" dirty="0">
                <a:solidFill>
                  <a:srgbClr val="000066"/>
                </a:solidFill>
                <a:latin typeface="黑体" panose="02010609060101010101" pitchFamily="49" charset="-122"/>
                <a:ea typeface="黑体" panose="02010609060101010101" pitchFamily="49" charset="-122"/>
                <a:sym typeface="+mn-ea"/>
              </a:rPr>
              <a:t>Feistel</a:t>
            </a:r>
            <a:r>
              <a:rPr lang="zh-CN" altLang="en-US" dirty="0">
                <a:solidFill>
                  <a:srgbClr val="000066"/>
                </a:solidFill>
                <a:latin typeface="黑体" panose="02010609060101010101" pitchFamily="49" charset="-122"/>
                <a:ea typeface="黑体" panose="02010609060101010101" pitchFamily="49" charset="-122"/>
                <a:sym typeface="+mn-ea"/>
              </a:rPr>
              <a:t>密码，可以加密和解密</a:t>
            </a:r>
            <a:r>
              <a:rPr lang="en-US" altLang="zh-CN" dirty="0">
                <a:solidFill>
                  <a:srgbClr val="000066"/>
                </a:solidFill>
                <a:latin typeface="黑体" panose="02010609060101010101" pitchFamily="49" charset="-122"/>
                <a:ea typeface="黑体" panose="02010609060101010101" pitchFamily="49" charset="-122"/>
                <a:sym typeface="+mn-ea"/>
              </a:rPr>
              <a:t>128</a:t>
            </a:r>
            <a:r>
              <a:rPr lang="zh-CN" altLang="en-US" dirty="0">
                <a:solidFill>
                  <a:srgbClr val="000066"/>
                </a:solidFill>
                <a:latin typeface="黑体" panose="02010609060101010101" pitchFamily="49" charset="-122"/>
                <a:ea typeface="黑体" panose="02010609060101010101" pitchFamily="49" charset="-122"/>
                <a:sym typeface="+mn-ea"/>
              </a:rPr>
              <a:t>比特的数据分组。它使用</a:t>
            </a:r>
            <a:r>
              <a:rPr lang="en-US" altLang="zh-CN" dirty="0">
                <a:solidFill>
                  <a:srgbClr val="000066"/>
                </a:solidFill>
                <a:latin typeface="黑体" panose="02010609060101010101" pitchFamily="49" charset="-122"/>
                <a:ea typeface="黑体" panose="02010609060101010101" pitchFamily="49" charset="-122"/>
                <a:sym typeface="+mn-ea"/>
              </a:rPr>
              <a:t>10</a:t>
            </a:r>
            <a:r>
              <a:rPr lang="zh-CN" altLang="en-US" dirty="0">
                <a:solidFill>
                  <a:srgbClr val="000066"/>
                </a:solidFill>
                <a:latin typeface="黑体" panose="02010609060101010101" pitchFamily="49" charset="-122"/>
                <a:ea typeface="黑体" panose="02010609060101010101" pitchFamily="49" charset="-122"/>
                <a:sym typeface="+mn-ea"/>
              </a:rPr>
              <a:t>、</a:t>
            </a:r>
            <a:r>
              <a:rPr lang="en-US" altLang="zh-CN" dirty="0">
                <a:solidFill>
                  <a:srgbClr val="000066"/>
                </a:solidFill>
                <a:latin typeface="黑体" panose="02010609060101010101" pitchFamily="49" charset="-122"/>
                <a:ea typeface="黑体" panose="02010609060101010101" pitchFamily="49" charset="-122"/>
                <a:sym typeface="+mn-ea"/>
              </a:rPr>
              <a:t>12</a:t>
            </a:r>
            <a:r>
              <a:rPr lang="zh-CN" altLang="en-US" dirty="0">
                <a:solidFill>
                  <a:srgbClr val="000066"/>
                </a:solidFill>
                <a:latin typeface="黑体" panose="02010609060101010101" pitchFamily="49" charset="-122"/>
                <a:ea typeface="黑体" panose="02010609060101010101" pitchFamily="49" charset="-122"/>
                <a:sym typeface="+mn-ea"/>
              </a:rPr>
              <a:t>、或</a:t>
            </a:r>
            <a:r>
              <a:rPr lang="en-US" altLang="zh-CN" dirty="0">
                <a:solidFill>
                  <a:srgbClr val="000066"/>
                </a:solidFill>
                <a:latin typeface="黑体" panose="02010609060101010101" pitchFamily="49" charset="-122"/>
                <a:ea typeface="黑体" panose="02010609060101010101" pitchFamily="49" charset="-122"/>
                <a:sym typeface="+mn-ea"/>
              </a:rPr>
              <a:t>14</a:t>
            </a:r>
            <a:r>
              <a:rPr lang="zh-CN" altLang="en-US" dirty="0">
                <a:solidFill>
                  <a:srgbClr val="000066"/>
                </a:solidFill>
                <a:latin typeface="黑体" panose="02010609060101010101" pitchFamily="49" charset="-122"/>
                <a:ea typeface="黑体" panose="02010609060101010101" pitchFamily="49" charset="-122"/>
                <a:sym typeface="+mn-ea"/>
              </a:rPr>
              <a:t>个轮。密钥长度是可变，大小可以是</a:t>
            </a:r>
            <a:r>
              <a:rPr lang="en-US" altLang="zh-CN" dirty="0">
                <a:solidFill>
                  <a:srgbClr val="000066"/>
                </a:solidFill>
                <a:latin typeface="黑体" panose="02010609060101010101" pitchFamily="49" charset="-122"/>
                <a:ea typeface="黑体" panose="02010609060101010101" pitchFamily="49" charset="-122"/>
                <a:sym typeface="+mn-ea"/>
              </a:rPr>
              <a:t>128</a:t>
            </a:r>
            <a:r>
              <a:rPr lang="zh-CN" altLang="en-US" dirty="0">
                <a:solidFill>
                  <a:srgbClr val="000066"/>
                </a:solidFill>
                <a:latin typeface="黑体" panose="02010609060101010101" pitchFamily="49" charset="-122"/>
                <a:ea typeface="黑体" panose="02010609060101010101" pitchFamily="49" charset="-122"/>
                <a:sym typeface="+mn-ea"/>
              </a:rPr>
              <a:t>、</a:t>
            </a:r>
            <a:r>
              <a:rPr lang="en-US" altLang="zh-CN" dirty="0">
                <a:solidFill>
                  <a:srgbClr val="000066"/>
                </a:solidFill>
                <a:latin typeface="黑体" panose="02010609060101010101" pitchFamily="49" charset="-122"/>
                <a:ea typeface="黑体" panose="02010609060101010101" pitchFamily="49" charset="-122"/>
                <a:sym typeface="+mn-ea"/>
              </a:rPr>
              <a:t>192</a:t>
            </a:r>
            <a:r>
              <a:rPr lang="zh-CN" altLang="en-US" dirty="0">
                <a:solidFill>
                  <a:srgbClr val="000066"/>
                </a:solidFill>
                <a:latin typeface="黑体" panose="02010609060101010101" pitchFamily="49" charset="-122"/>
                <a:ea typeface="黑体" panose="02010609060101010101" pitchFamily="49" charset="-122"/>
                <a:sym typeface="+mn-ea"/>
              </a:rPr>
              <a:t>或</a:t>
            </a:r>
            <a:r>
              <a:rPr lang="en-US" altLang="zh-CN" dirty="0">
                <a:solidFill>
                  <a:srgbClr val="000066"/>
                </a:solidFill>
                <a:latin typeface="黑体" panose="02010609060101010101" pitchFamily="49" charset="-122"/>
                <a:ea typeface="黑体" panose="02010609060101010101" pitchFamily="49" charset="-122"/>
                <a:sym typeface="+mn-ea"/>
              </a:rPr>
              <a:t>256</a:t>
            </a:r>
            <a:r>
              <a:rPr lang="zh-CN" altLang="en-US" dirty="0">
                <a:solidFill>
                  <a:srgbClr val="000066"/>
                </a:solidFill>
                <a:latin typeface="黑体" panose="02010609060101010101" pitchFamily="49" charset="-122"/>
                <a:ea typeface="黑体" panose="02010609060101010101" pitchFamily="49" charset="-122"/>
                <a:sym typeface="+mn-ea"/>
              </a:rPr>
              <a:t>比特，分别对应</a:t>
            </a:r>
            <a:r>
              <a:rPr lang="en-US" altLang="zh-CN" dirty="0">
                <a:solidFill>
                  <a:srgbClr val="000066"/>
                </a:solidFill>
                <a:latin typeface="黑体" panose="02010609060101010101" pitchFamily="49" charset="-122"/>
                <a:ea typeface="黑体" panose="02010609060101010101" pitchFamily="49" charset="-122"/>
                <a:sym typeface="+mn-ea"/>
              </a:rPr>
              <a:t>10</a:t>
            </a:r>
            <a:r>
              <a:rPr lang="zh-CN" altLang="en-US" dirty="0">
                <a:solidFill>
                  <a:srgbClr val="000066"/>
                </a:solidFill>
                <a:latin typeface="黑体" panose="02010609060101010101" pitchFamily="49" charset="-122"/>
                <a:ea typeface="黑体" panose="02010609060101010101" pitchFamily="49" charset="-122"/>
                <a:sym typeface="+mn-ea"/>
              </a:rPr>
              <a:t>、</a:t>
            </a:r>
            <a:r>
              <a:rPr lang="en-US" altLang="zh-CN" dirty="0">
                <a:solidFill>
                  <a:srgbClr val="000066"/>
                </a:solidFill>
                <a:latin typeface="黑体" panose="02010609060101010101" pitchFamily="49" charset="-122"/>
                <a:ea typeface="黑体" panose="02010609060101010101" pitchFamily="49" charset="-122"/>
                <a:sym typeface="+mn-ea"/>
              </a:rPr>
              <a:t>12</a:t>
            </a:r>
            <a:r>
              <a:rPr lang="zh-CN" altLang="en-US" dirty="0">
                <a:solidFill>
                  <a:srgbClr val="000066"/>
                </a:solidFill>
                <a:latin typeface="黑体" panose="02010609060101010101" pitchFamily="49" charset="-122"/>
                <a:ea typeface="黑体" panose="02010609060101010101" pitchFamily="49" charset="-122"/>
                <a:sym typeface="+mn-ea"/>
              </a:rPr>
              <a:t>或</a:t>
            </a:r>
            <a:r>
              <a:rPr lang="en-US" altLang="zh-CN" dirty="0">
                <a:solidFill>
                  <a:srgbClr val="000066"/>
                </a:solidFill>
                <a:latin typeface="黑体" panose="02010609060101010101" pitchFamily="49" charset="-122"/>
                <a:ea typeface="黑体" panose="02010609060101010101" pitchFamily="49" charset="-122"/>
                <a:sym typeface="+mn-ea"/>
              </a:rPr>
              <a:t>14</a:t>
            </a:r>
            <a:r>
              <a:rPr lang="zh-CN" altLang="en-US" dirty="0">
                <a:solidFill>
                  <a:srgbClr val="000066"/>
                </a:solidFill>
                <a:latin typeface="黑体" panose="02010609060101010101" pitchFamily="49" charset="-122"/>
                <a:ea typeface="黑体" panose="02010609060101010101" pitchFamily="49" charset="-122"/>
                <a:sym typeface="+mn-ea"/>
              </a:rPr>
              <a:t>轮。</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已经确定三种版本，分别为</a:t>
            </a:r>
            <a:r>
              <a:rPr lang="en-US" altLang="zh-CN" dirty="0">
                <a:solidFill>
                  <a:srgbClr val="000066"/>
                </a:solidFill>
                <a:latin typeface="黑体" panose="02010609060101010101" pitchFamily="49" charset="-122"/>
                <a:ea typeface="黑体" panose="02010609060101010101" pitchFamily="49" charset="-122"/>
                <a:sym typeface="+mn-ea"/>
              </a:rPr>
              <a:t>AES-128</a:t>
            </a:r>
            <a:r>
              <a:rPr lang="zh-CN" altLang="en-US" dirty="0">
                <a:solidFill>
                  <a:srgbClr val="000066"/>
                </a:solidFill>
                <a:latin typeface="黑体" panose="02010609060101010101" pitchFamily="49" charset="-122"/>
                <a:ea typeface="黑体" panose="02010609060101010101" pitchFamily="49" charset="-122"/>
                <a:sym typeface="+mn-ea"/>
              </a:rPr>
              <a:t>、</a:t>
            </a:r>
            <a:r>
              <a:rPr lang="en-US" altLang="zh-CN" dirty="0">
                <a:solidFill>
                  <a:srgbClr val="000066"/>
                </a:solidFill>
                <a:latin typeface="黑体" panose="02010609060101010101" pitchFamily="49" charset="-122"/>
                <a:ea typeface="黑体" panose="02010609060101010101" pitchFamily="49" charset="-122"/>
                <a:sym typeface="+mn-ea"/>
              </a:rPr>
              <a:t>AES-192</a:t>
            </a:r>
            <a:r>
              <a:rPr lang="zh-CN" altLang="en-US" dirty="0">
                <a:solidFill>
                  <a:srgbClr val="000066"/>
                </a:solidFill>
                <a:latin typeface="黑体" panose="02010609060101010101" pitchFamily="49" charset="-122"/>
                <a:ea typeface="黑体" panose="02010609060101010101" pitchFamily="49" charset="-122"/>
                <a:sym typeface="+mn-ea"/>
              </a:rPr>
              <a:t>和</a:t>
            </a:r>
            <a:r>
              <a:rPr lang="en-US" altLang="zh-CN" dirty="0">
                <a:solidFill>
                  <a:srgbClr val="000066"/>
                </a:solidFill>
                <a:latin typeface="黑体" panose="02010609060101010101" pitchFamily="49" charset="-122"/>
                <a:ea typeface="黑体" panose="02010609060101010101" pitchFamily="49" charset="-122"/>
                <a:sym typeface="+mn-ea"/>
              </a:rPr>
              <a:t>AES-256</a:t>
            </a:r>
            <a:r>
              <a:rPr lang="zh-CN" altLang="en-US" dirty="0">
                <a:solidFill>
                  <a:srgbClr val="000066"/>
                </a:solidFill>
                <a:latin typeface="黑体" panose="02010609060101010101" pitchFamily="49" charset="-122"/>
                <a:ea typeface="黑体" panose="02010609060101010101" pitchFamily="49" charset="-122"/>
                <a:sym typeface="+mn-ea"/>
              </a:rPr>
              <a:t>，分别具有</a:t>
            </a:r>
            <a:r>
              <a:rPr lang="en-US" altLang="zh-CN" dirty="0">
                <a:solidFill>
                  <a:srgbClr val="000066"/>
                </a:solidFill>
                <a:latin typeface="黑体" panose="02010609060101010101" pitchFamily="49" charset="-122"/>
                <a:ea typeface="黑体" panose="02010609060101010101" pitchFamily="49" charset="-122"/>
                <a:sym typeface="+mn-ea"/>
              </a:rPr>
              <a:t>10</a:t>
            </a:r>
            <a:r>
              <a:rPr lang="zh-CN" altLang="en-US" dirty="0">
                <a:solidFill>
                  <a:srgbClr val="000066"/>
                </a:solidFill>
                <a:latin typeface="黑体" panose="02010609060101010101" pitchFamily="49" charset="-122"/>
                <a:ea typeface="黑体" panose="02010609060101010101" pitchFamily="49" charset="-122"/>
                <a:sym typeface="+mn-ea"/>
              </a:rPr>
              <a:t>、</a:t>
            </a:r>
            <a:r>
              <a:rPr lang="en-US" altLang="zh-CN" dirty="0">
                <a:solidFill>
                  <a:srgbClr val="000066"/>
                </a:solidFill>
                <a:latin typeface="黑体" panose="02010609060101010101" pitchFamily="49" charset="-122"/>
                <a:ea typeface="黑体" panose="02010609060101010101" pitchFamily="49" charset="-122"/>
                <a:sym typeface="+mn-ea"/>
              </a:rPr>
              <a:t>12</a:t>
            </a:r>
            <a:r>
              <a:rPr lang="zh-CN" altLang="en-US" dirty="0">
                <a:solidFill>
                  <a:srgbClr val="000066"/>
                </a:solidFill>
                <a:latin typeface="黑体" panose="02010609060101010101" pitchFamily="49" charset="-122"/>
                <a:ea typeface="黑体" panose="02010609060101010101" pitchFamily="49" charset="-122"/>
                <a:sym typeface="+mn-ea"/>
              </a:rPr>
              <a:t>和</a:t>
            </a:r>
            <a:r>
              <a:rPr lang="en-US" altLang="zh-CN" dirty="0">
                <a:solidFill>
                  <a:srgbClr val="000066"/>
                </a:solidFill>
                <a:latin typeface="黑体" panose="02010609060101010101" pitchFamily="49" charset="-122"/>
                <a:ea typeface="黑体" panose="02010609060101010101" pitchFamily="49" charset="-122"/>
                <a:sym typeface="+mn-ea"/>
              </a:rPr>
              <a:t>14</a:t>
            </a:r>
            <a:r>
              <a:rPr lang="zh-CN" altLang="en-US" dirty="0">
                <a:solidFill>
                  <a:srgbClr val="000066"/>
                </a:solidFill>
                <a:latin typeface="黑体" panose="02010609060101010101" pitchFamily="49" charset="-122"/>
                <a:ea typeface="黑体" panose="02010609060101010101" pitchFamily="49" charset="-122"/>
                <a:sym typeface="+mn-ea"/>
              </a:rPr>
              <a:t>个轮。不过，由密钥扩展算法创建的轮密钥总是</a:t>
            </a:r>
            <a:r>
              <a:rPr lang="en-US" altLang="zh-CN" dirty="0">
                <a:solidFill>
                  <a:srgbClr val="000066"/>
                </a:solidFill>
                <a:latin typeface="黑体" panose="02010609060101010101" pitchFamily="49" charset="-122"/>
                <a:ea typeface="黑体" panose="02010609060101010101" pitchFamily="49" charset="-122"/>
                <a:sym typeface="+mn-ea"/>
              </a:rPr>
              <a:t>128</a:t>
            </a:r>
            <a:r>
              <a:rPr lang="zh-CN" altLang="en-US" dirty="0">
                <a:solidFill>
                  <a:srgbClr val="000066"/>
                </a:solidFill>
                <a:latin typeface="黑体" panose="02010609060101010101" pitchFamily="49" charset="-122"/>
                <a:ea typeface="黑体" panose="02010609060101010101" pitchFamily="49" charset="-122"/>
                <a:sym typeface="+mn-ea"/>
              </a:rPr>
              <a:t>比特，明文或密文的大小均是</a:t>
            </a:r>
            <a:r>
              <a:rPr lang="en-US" altLang="zh-CN" dirty="0">
                <a:solidFill>
                  <a:srgbClr val="000066"/>
                </a:solidFill>
                <a:latin typeface="黑体" panose="02010609060101010101" pitchFamily="49" charset="-122"/>
                <a:ea typeface="黑体" panose="02010609060101010101" pitchFamily="49" charset="-122"/>
                <a:sym typeface="+mn-ea"/>
              </a:rPr>
              <a:t>128</a:t>
            </a:r>
            <a:r>
              <a:rPr lang="zh-CN" altLang="en-US" dirty="0">
                <a:solidFill>
                  <a:srgbClr val="000066"/>
                </a:solidFill>
                <a:latin typeface="黑体" panose="02010609060101010101" pitchFamily="49" charset="-122"/>
                <a:ea typeface="黑体" panose="02010609060101010101" pitchFamily="49" charset="-122"/>
                <a:sym typeface="+mn-ea"/>
              </a:rPr>
              <a:t>比特。（</a:t>
            </a:r>
            <a:r>
              <a:rPr lang="zh-CN" altLang="en-US" dirty="0">
                <a:solidFill>
                  <a:srgbClr val="C00000"/>
                </a:solidFill>
                <a:latin typeface="黑体" panose="02010609060101010101" pitchFamily="49" charset="-122"/>
                <a:ea typeface="黑体" panose="02010609060101010101" pitchFamily="49" charset="-122"/>
                <a:sym typeface="+mn-ea"/>
              </a:rPr>
              <a:t>见图</a:t>
            </a:r>
            <a:r>
              <a:rPr lang="en-US" altLang="zh-CN" dirty="0">
                <a:solidFill>
                  <a:srgbClr val="C00000"/>
                </a:solidFill>
                <a:latin typeface="黑体" panose="02010609060101010101" pitchFamily="49" charset="-122"/>
                <a:ea typeface="黑体" panose="02010609060101010101" pitchFamily="49" charset="-122"/>
                <a:sym typeface="+mn-ea"/>
              </a:rPr>
              <a:t>7-1</a:t>
            </a:r>
            <a:r>
              <a:rPr lang="zh-CN" altLang="en-US" dirty="0">
                <a:solidFill>
                  <a:srgbClr val="C00000"/>
                </a:solidFill>
                <a:latin typeface="黑体" panose="02010609060101010101" pitchFamily="49" charset="-122"/>
                <a:ea typeface="黑体" panose="02010609060101010101" pitchFamily="49" charset="-122"/>
                <a:sym typeface="+mn-ea"/>
              </a:rPr>
              <a:t>）</a:t>
            </a:r>
            <a:r>
              <a:rPr lang="en-US" altLang="zh-CN" dirty="0">
                <a:solidFill>
                  <a:srgbClr val="C00000"/>
                </a:solidFill>
                <a:latin typeface="黑体" panose="02010609060101010101" pitchFamily="49" charset="-122"/>
                <a:ea typeface="黑体" panose="02010609060101010101" pitchFamily="49" charset="-122"/>
                <a:sym typeface="+mn-ea"/>
              </a:rPr>
              <a:t>AES</a:t>
            </a:r>
            <a:r>
              <a:rPr lang="zh-CN" altLang="en-US" dirty="0">
                <a:solidFill>
                  <a:srgbClr val="C00000"/>
                </a:solidFill>
                <a:latin typeface="黑体" panose="02010609060101010101" pitchFamily="49" charset="-122"/>
                <a:ea typeface="黑体" panose="02010609060101010101" pitchFamily="49" charset="-122"/>
                <a:sym typeface="+mn-ea"/>
              </a:rPr>
              <a:t>加密密码的一般设计</a:t>
            </a:r>
            <a:endParaRPr lang="zh-CN" altLang="en-US" dirty="0">
              <a:solidFill>
                <a:srgbClr val="C000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7620" y="-38735"/>
            <a:ext cx="9139555" cy="68313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黑体" panose="02010609060101010101" pitchFamily="49" charset="-122"/>
                <a:ea typeface="黑体" panose="02010609060101010101" pitchFamily="49" charset="-122"/>
                <a:sym typeface="+mn-ea"/>
              </a:rPr>
              <a:t>数据单位</a:t>
            </a:r>
            <a:endParaRPr lang="zh-CN" altLang="en-US">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301625" y="1189990"/>
            <a:ext cx="8540750" cy="4909185"/>
          </a:xfrm>
        </p:spPr>
        <p:txBody>
          <a:bodyPr/>
          <a:p>
            <a:r>
              <a:rPr lang="en-US" altLang="zh-CN" dirty="0">
                <a:solidFill>
                  <a:srgbClr val="000066"/>
                </a:solidFill>
                <a:latin typeface="黑体" panose="02010609060101010101" pitchFamily="49" charset="-122"/>
                <a:ea typeface="黑体" panose="02010609060101010101" pitchFamily="49" charset="-122"/>
                <a:sym typeface="+mn-ea"/>
              </a:rPr>
              <a:t>AES</a:t>
            </a:r>
            <a:r>
              <a:rPr lang="zh-CN" altLang="en-US" dirty="0">
                <a:solidFill>
                  <a:srgbClr val="000066"/>
                </a:solidFill>
                <a:latin typeface="黑体" panose="02010609060101010101" pitchFamily="49" charset="-122"/>
                <a:ea typeface="黑体" panose="02010609060101010101" pitchFamily="49" charset="-122"/>
                <a:sym typeface="+mn-ea"/>
              </a:rPr>
              <a:t>运用</a:t>
            </a:r>
            <a:r>
              <a:rPr lang="en-US" altLang="zh-CN" dirty="0">
                <a:solidFill>
                  <a:srgbClr val="000066"/>
                </a:solidFill>
                <a:latin typeface="黑体" panose="02010609060101010101" pitchFamily="49" charset="-122"/>
                <a:ea typeface="黑体" panose="02010609060101010101" pitchFamily="49" charset="-122"/>
                <a:sym typeface="+mn-ea"/>
              </a:rPr>
              <a:t>5</a:t>
            </a:r>
            <a:r>
              <a:rPr lang="zh-CN" altLang="en-US" dirty="0">
                <a:solidFill>
                  <a:srgbClr val="000066"/>
                </a:solidFill>
                <a:latin typeface="黑体" panose="02010609060101010101" pitchFamily="49" charset="-122"/>
                <a:ea typeface="黑体" panose="02010609060101010101" pitchFamily="49" charset="-122"/>
                <a:sym typeface="+mn-ea"/>
              </a:rPr>
              <a:t>个单位来度量数据：</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      </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比特</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FFFF00"/>
                </a:solidFill>
                <a:latin typeface="黑体" panose="02010609060101010101" pitchFamily="49" charset="-122"/>
                <a:ea typeface="黑体" panose="02010609060101010101" pitchFamily="49" charset="-122"/>
                <a:sym typeface="+mn-ea"/>
              </a:rPr>
              <a:t>字节</a:t>
            </a:r>
            <a:endParaRPr lang="zh-CN" altLang="en-US" dirty="0">
              <a:solidFill>
                <a:srgbClr val="FFFF00"/>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字</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分组</a:t>
            </a:r>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FFFF00"/>
                </a:solidFill>
                <a:latin typeface="黑体" panose="02010609060101010101" pitchFamily="49" charset="-122"/>
                <a:ea typeface="黑体" panose="02010609060101010101" pitchFamily="49" charset="-122"/>
                <a:sym typeface="+mn-ea"/>
              </a:rPr>
              <a:t>状态</a:t>
            </a:r>
            <a:endParaRPr lang="zh-CN" altLang="en-US" dirty="0">
              <a:solidFill>
                <a:srgbClr val="FFFF00"/>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黑体" panose="02010609060101010101" pitchFamily="49" charset="-122"/>
                <a:ea typeface="黑体" panose="02010609060101010101" pitchFamily="49" charset="-122"/>
                <a:sym typeface="+mn-ea"/>
              </a:rPr>
              <a:t>       </a:t>
            </a:r>
            <a:endParaRPr lang="zh-CN" altLang="en-US" sz="4000" dirty="0">
              <a:solidFill>
                <a:srgbClr val="FFFF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天坛月色">
  <a:themeElements>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fontScheme name="天坛月色">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clrMap bg1="dk2" tx1="lt1" bg2="dk1" tx2="lt2" accent1="accent1" accent2="accent2" accent3="accent3" accent4="accent4" accent5="accent5" accent6="accent6" hlink="hlink" folHlink="folHlink"/>
    </a:extraClrScheme>
    <a:extraClrScheme>
      <a:clrScheme name="天坛月色 2">
        <a:dk1>
          <a:srgbClr val="C0C0C0"/>
        </a:dk1>
        <a:lt1>
          <a:srgbClr val="FFFFFF"/>
        </a:lt1>
        <a:dk2>
          <a:srgbClr val="006699"/>
        </a:dk2>
        <a:lt2>
          <a:srgbClr val="FFFFFF"/>
        </a:lt2>
        <a:accent1>
          <a:srgbClr val="93B090"/>
        </a:accent1>
        <a:accent2>
          <a:srgbClr val="CCECFF"/>
        </a:accent2>
        <a:accent3>
          <a:srgbClr val="AAB8CA"/>
        </a:accent3>
        <a:accent4>
          <a:srgbClr val="DADADA"/>
        </a:accent4>
        <a:accent5>
          <a:srgbClr val="C8D4C6"/>
        </a:accent5>
        <a:accent6>
          <a:srgbClr val="B9D6E7"/>
        </a:accent6>
        <a:hlink>
          <a:srgbClr val="FFFF66"/>
        </a:hlink>
        <a:folHlink>
          <a:srgbClr val="66FFFF"/>
        </a:folHlink>
      </a:clrScheme>
      <a:clrMap bg1="dk2" tx1="lt1" bg2="dk1" tx2="lt2" accent1="accent1" accent2="accent2" accent3="accent3" accent4="accent4" accent5="accent5" accent6="accent6" hlink="hlink" folHlink="folHlink"/>
    </a:extraClrScheme>
    <a:extraClrScheme>
      <a:clrScheme name="天坛月色 3">
        <a:dk1>
          <a:srgbClr val="DDDDDD"/>
        </a:dk1>
        <a:lt1>
          <a:srgbClr val="FFFFFF"/>
        </a:lt1>
        <a:dk2>
          <a:srgbClr val="7B7BA7"/>
        </a:dk2>
        <a:lt2>
          <a:srgbClr val="FFFF66"/>
        </a:lt2>
        <a:accent1>
          <a:srgbClr val="78AE90"/>
        </a:accent1>
        <a:accent2>
          <a:srgbClr val="B8B8D0"/>
        </a:accent2>
        <a:accent3>
          <a:srgbClr val="BFBFD0"/>
        </a:accent3>
        <a:accent4>
          <a:srgbClr val="DADADA"/>
        </a:accent4>
        <a:accent5>
          <a:srgbClr val="BED3C6"/>
        </a:accent5>
        <a:accent6>
          <a:srgbClr val="A6A6BC"/>
        </a:accent6>
        <a:hlink>
          <a:srgbClr val="66FFCC"/>
        </a:hlink>
        <a:folHlink>
          <a:srgbClr val="CCFF99"/>
        </a:folHlink>
      </a:clrScheme>
      <a:clrMap bg1="dk2" tx1="lt1" bg2="dk1" tx2="lt2" accent1="accent1" accent2="accent2" accent3="accent3" accent4="accent4" accent5="accent5" accent6="accent6" hlink="hlink" folHlink="folHlink"/>
    </a:extraClrScheme>
    <a:extraClrScheme>
      <a:clrScheme name="天坛月色 4">
        <a:dk1>
          <a:srgbClr val="DDDDDD"/>
        </a:dk1>
        <a:lt1>
          <a:srgbClr val="FFFF00"/>
        </a:lt1>
        <a:dk2>
          <a:srgbClr val="6600CC"/>
        </a:dk2>
        <a:lt2>
          <a:srgbClr val="FFFFFF"/>
        </a:lt2>
        <a:accent1>
          <a:srgbClr val="7296B6"/>
        </a:accent1>
        <a:accent2>
          <a:srgbClr val="FF6600"/>
        </a:accent2>
        <a:accent3>
          <a:srgbClr val="B8AAE2"/>
        </a:accent3>
        <a:accent4>
          <a:srgbClr val="DADA00"/>
        </a:accent4>
        <a:accent5>
          <a:srgbClr val="BCC9D7"/>
        </a:accent5>
        <a:accent6>
          <a:srgbClr val="E75C00"/>
        </a:accent6>
        <a:hlink>
          <a:srgbClr val="99FFCC"/>
        </a:hlink>
        <a:folHlink>
          <a:srgbClr val="FFFFFF"/>
        </a:folHlink>
      </a:clrScheme>
      <a:clrMap bg1="dk2" tx1="lt1" bg2="dk1" tx2="lt2" accent1="accent1" accent2="accent2" accent3="accent3" accent4="accent4" accent5="accent5" accent6="accent6" hlink="hlink" folHlink="folHlink"/>
    </a:extraClrScheme>
    <a:extraClrScheme>
      <a:clrScheme name="天坛月色 5">
        <a:dk1>
          <a:srgbClr val="DDDDDD"/>
        </a:dk1>
        <a:lt1>
          <a:srgbClr val="FFFFFF"/>
        </a:lt1>
        <a:dk2>
          <a:srgbClr val="0099CC"/>
        </a:dk2>
        <a:lt2>
          <a:srgbClr val="CCECFF"/>
        </a:lt2>
        <a:accent1>
          <a:srgbClr val="DD8A79"/>
        </a:accent1>
        <a:accent2>
          <a:srgbClr val="339966"/>
        </a:accent2>
        <a:accent3>
          <a:srgbClr val="AACAE2"/>
        </a:accent3>
        <a:accent4>
          <a:srgbClr val="DADADA"/>
        </a:accent4>
        <a:accent5>
          <a:srgbClr val="EBC4BE"/>
        </a:accent5>
        <a:accent6>
          <a:srgbClr val="2D8A5C"/>
        </a:accent6>
        <a:hlink>
          <a:srgbClr val="FFFF66"/>
        </a:hlink>
        <a:folHlink>
          <a:srgbClr val="CCFF99"/>
        </a:folHlink>
      </a:clrScheme>
      <a:clrMap bg1="dk2" tx1="lt1" bg2="dk1" tx2="lt2" accent1="accent1" accent2="accent2" accent3="accent3" accent4="accent4" accent5="accent5" accent6="accent6" hlink="hlink" folHlink="folHlink"/>
    </a:extraClrScheme>
    <a:extraClrScheme>
      <a:clrScheme name="天坛月色 6">
        <a:dk1>
          <a:srgbClr val="C0C0C0"/>
        </a:dk1>
        <a:lt1>
          <a:srgbClr val="FFFFFF"/>
        </a:lt1>
        <a:dk2>
          <a:srgbClr val="536DAD"/>
        </a:dk2>
        <a:lt2>
          <a:srgbClr val="66FF66"/>
        </a:lt2>
        <a:accent1>
          <a:srgbClr val="C48AB6"/>
        </a:accent1>
        <a:accent2>
          <a:srgbClr val="FFCCFF"/>
        </a:accent2>
        <a:accent3>
          <a:srgbClr val="B3BAD3"/>
        </a:accent3>
        <a:accent4>
          <a:srgbClr val="DADADA"/>
        </a:accent4>
        <a:accent5>
          <a:srgbClr val="DEC4D7"/>
        </a:accent5>
        <a:accent6>
          <a:srgbClr val="E7B9E7"/>
        </a:accent6>
        <a:hlink>
          <a:srgbClr val="00FFFF"/>
        </a:hlink>
        <a:folHlink>
          <a:srgbClr val="FFFF66"/>
        </a:folHlink>
      </a:clrScheme>
      <a:clrMap bg1="dk2" tx1="lt1" bg2="dk1" tx2="lt2" accent1="accent1" accent2="accent2" accent3="accent3" accent4="accent4" accent5="accent5" accent6="accent6" hlink="hlink" folHlink="folHlink"/>
    </a:extraClrScheme>
    <a:extraClrScheme>
      <a:clrScheme name="天坛月色 7">
        <a:dk1>
          <a:srgbClr val="C0C0C0"/>
        </a:dk1>
        <a:lt1>
          <a:srgbClr val="FFFF00"/>
        </a:lt1>
        <a:dk2>
          <a:srgbClr val="996633"/>
        </a:dk2>
        <a:lt2>
          <a:srgbClr val="66FFFF"/>
        </a:lt2>
        <a:accent1>
          <a:srgbClr val="CD7C73"/>
        </a:accent1>
        <a:accent2>
          <a:srgbClr val="B6B6CE"/>
        </a:accent2>
        <a:accent3>
          <a:srgbClr val="CAB8AD"/>
        </a:accent3>
        <a:accent4>
          <a:srgbClr val="DADA00"/>
        </a:accent4>
        <a:accent5>
          <a:srgbClr val="E3BFBC"/>
        </a:accent5>
        <a:accent6>
          <a:srgbClr val="A5A5BA"/>
        </a:accent6>
        <a:hlink>
          <a:srgbClr val="000000"/>
        </a:hlink>
        <a:folHlink>
          <a:srgbClr val="CCECFF"/>
        </a:folHlink>
      </a:clrScheme>
      <a:clrMap bg1="dk2" tx1="lt1" bg2="dk1" tx2="lt2" accent1="accent1" accent2="accent2" accent3="accent3" accent4="accent4" accent5="accent5" accent6="accent6" hlink="hlink" folHlink="folHlink"/>
    </a:extraClrScheme>
    <a:extraClrScheme>
      <a:clrScheme name="天坛月色 8">
        <a:dk1>
          <a:srgbClr val="C0C0C0"/>
        </a:dk1>
        <a:lt1>
          <a:srgbClr val="FFFF66"/>
        </a:lt1>
        <a:dk2>
          <a:srgbClr val="008080"/>
        </a:dk2>
        <a:lt2>
          <a:srgbClr val="FFFF00"/>
        </a:lt2>
        <a:accent1>
          <a:srgbClr val="859CC9"/>
        </a:accent1>
        <a:accent2>
          <a:srgbClr val="FFCCFF"/>
        </a:accent2>
        <a:accent3>
          <a:srgbClr val="AAC0C0"/>
        </a:accent3>
        <a:accent4>
          <a:srgbClr val="DADA56"/>
        </a:accent4>
        <a:accent5>
          <a:srgbClr val="C2CBE1"/>
        </a:accent5>
        <a:accent6>
          <a:srgbClr val="E7B9E7"/>
        </a:accent6>
        <a:hlink>
          <a:srgbClr val="99FFCC"/>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CDESIGNO</Template>
  <TotalTime>0</TotalTime>
  <Words>1655</Words>
  <Application>WPS 演示</Application>
  <PresentationFormat>全屏显示(4:3)</PresentationFormat>
  <Paragraphs>140</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宋体</vt:lpstr>
      <vt:lpstr>Wingdings</vt:lpstr>
      <vt:lpstr>Wingdings 2</vt:lpstr>
      <vt:lpstr>黑体</vt:lpstr>
      <vt:lpstr>Wingdings</vt:lpstr>
      <vt:lpstr>微软雅黑</vt:lpstr>
      <vt:lpstr>Arial Unicode MS</vt:lpstr>
      <vt:lpstr>天坛月色</vt:lpstr>
      <vt:lpstr>第5章 高级加密标准（AES）</vt:lpstr>
      <vt:lpstr>目标</vt:lpstr>
      <vt:lpstr>AES算法——Rijndael</vt:lpstr>
      <vt:lpstr>PowerPoint 演示文稿</vt:lpstr>
      <vt:lpstr>PowerPoint 演示文稿</vt:lpstr>
      <vt:lpstr>PowerPoint 演示文稿</vt:lpstr>
      <vt:lpstr>AES加密</vt:lpstr>
      <vt:lpstr>PowerPoint 演示文稿</vt:lpstr>
      <vt:lpstr>数据单位</vt:lpstr>
      <vt:lpstr>PowerPoint 演示文稿</vt:lpstr>
      <vt:lpstr>每一个轮的结构</vt:lpstr>
      <vt:lpstr>轮函数</vt:lpstr>
      <vt:lpstr>字节代换（ByteSub）</vt:lpstr>
      <vt:lpstr>PowerPoint 演示文稿</vt:lpstr>
      <vt:lpstr>PowerPoint 演示文稿</vt:lpstr>
      <vt:lpstr>行移位（ShiftRow）</vt:lpstr>
      <vt:lpstr>PowerPoint 演示文稿</vt:lpstr>
      <vt:lpstr>列混合（MixColumn）</vt:lpstr>
      <vt:lpstr>PowerPoint 演示文稿</vt:lpstr>
      <vt:lpstr>密钥加（AddRoundKey） </vt:lpstr>
      <vt:lpstr>PowerPoint 演示文稿</vt:lpstr>
      <vt:lpstr>PowerPoint 演示文稿</vt:lpstr>
      <vt:lpstr>密钥扩展</vt:lpstr>
      <vt:lpstr>PowerPoint 演示文稿</vt:lpstr>
      <vt:lpstr>PowerPoint 演示文稿</vt:lpstr>
      <vt:lpstr>PowerPoint 演示文稿</vt:lpstr>
      <vt:lpstr>AES解密</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personal</dc:creator>
  <cp:lastModifiedBy>Administrator</cp:lastModifiedBy>
  <cp:revision>357</cp:revision>
  <dcterms:created xsi:type="dcterms:W3CDTF">2005-09-17T10:22:00Z</dcterms:created>
  <dcterms:modified xsi:type="dcterms:W3CDTF">2018-03-04T08:54:16Z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